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notesSlides/notesSlide2.xml" ContentType="application/vnd.openxmlformats-officedocument.presentationml.notesSlide+xml"/>
  <Override PartName="/ppt/diagrams/drawing2.xml" ContentType="application/vnd.ms-office.drawingml.diagramDrawing+xml"/>
  <Override PartName="/customXml/itemProps1.xml" ContentType="application/vnd.openxmlformats-officedocument.customXmlProperties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Layouts/slideLayout6.xml" ContentType="application/vnd.openxmlformats-officedocument.presentationml.slideLayout+xml"/>
  <Override PartName="/ppt/diagrams/quickStyle2.xml" ContentType="application/vnd.openxmlformats-officedocument.drawingml.diagramStyle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27.xml" ContentType="application/vnd.openxmlformats-officedocument.presentationml.notesSlide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notesSlides/notesSlide16.xml" ContentType="application/vnd.openxmlformats-officedocument.presentationml.notesSlide+xml"/>
  <Override PartName="/ppt/notesSlides/notesSlide34.xml" ContentType="application/vnd.openxmlformats-officedocument.presentationml.notesSlide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32.xml" ContentType="application/vnd.openxmlformats-officedocument.presentationml.notesSlide+xml"/>
  <Override PartName="/docProps/custom.xml" ContentType="application/vnd.openxmlformats-officedocument.custom-properties+xml"/>
  <Override PartName="/ppt/notesSlides/notesSlide9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30.xml" ContentType="application/vnd.openxmlformats-officedocument.presentationml.notesSlide+xml"/>
  <Override PartName="/ppt/diagrams/layout1.xml" ContentType="application/vnd.openxmlformats-officedocument.drawingml.diagramLayout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diagrams/data2.xml" ContentType="application/vnd.openxmlformats-officedocument.drawingml.diagramData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Override PartName="/ppt/diagrams/colors2.xml" ContentType="application/vnd.openxmlformats-officedocument.drawingml.diagramColors+xml"/>
  <Default Extension="png" ContentType="image/png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diagrams/drawing1.xml" ContentType="application/vnd.ms-office.drawingml.diagramDrawing+xml"/>
  <Override PartName="/ppt/notesSlides/notesSlide19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Layouts/slideLayout3.xml" ContentType="application/vnd.openxmlformats-officedocument.presentationml.slideLayout+xml"/>
  <Override PartName="/ppt/diagrams/quickStyle1.xml" ContentType="application/vnd.openxmlformats-officedocument.drawingml.diagramStyle+xml"/>
  <Default Extension="jpeg" ContentType="image/jpeg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35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notesSlides/notesSlide13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33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  <Override PartName="/ppt/diagrams/layout2.xml" ContentType="application/vnd.openxmlformats-officedocument.drawingml.diagramLayout+xml"/>
  <Override PartName="/ppt/notesSlides/notesSlide2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notesSlides/notesSlide4.xml" ContentType="application/vnd.openxmlformats-officedocument.presentationml.notesSlide+xml"/>
  <Override PartName="/ppt/diagrams/data1.xml" ContentType="application/vnd.openxmlformats-officedocument.drawingml.diagramData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Layouts/slideLayout8.xml" ContentType="application/vnd.openxmlformats-officedocument.presentationml.slideLayout+xml"/>
  <Override PartName="/ppt/diagrams/colors1.xml" ContentType="application/vnd.openxmlformats-officedocument.drawingml.diagramColors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Layouts/slideLayout4.xml" ContentType="application/vnd.openxmlformats-officedocument.presentationml.slideLayout+xml"/>
  <Override PartName="/ppt/notesSlides/notesSlide29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notesSlides/notesSlide18.xml" ContentType="application/vnd.openxmlformats-officedocument.presentationml.notesSlide+xml"/>
  <Override PartName="/ppt/notesSlides/notesSlide36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notesSlides/notesSlide25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2"/>
  </p:sldMasterIdLst>
  <p:notesMasterIdLst>
    <p:notesMasterId r:id="rId47"/>
  </p:notesMasterIdLst>
  <p:sldIdLst>
    <p:sldId id="256" r:id="rId3"/>
    <p:sldId id="260" r:id="rId4"/>
    <p:sldId id="261" r:id="rId5"/>
    <p:sldId id="264" r:id="rId6"/>
    <p:sldId id="265" r:id="rId7"/>
    <p:sldId id="268" r:id="rId8"/>
    <p:sldId id="273" r:id="rId9"/>
    <p:sldId id="276" r:id="rId10"/>
    <p:sldId id="277" r:id="rId11"/>
    <p:sldId id="278" r:id="rId12"/>
    <p:sldId id="274" r:id="rId13"/>
    <p:sldId id="319" r:id="rId14"/>
    <p:sldId id="323" r:id="rId15"/>
    <p:sldId id="275" r:id="rId16"/>
    <p:sldId id="279" r:id="rId17"/>
    <p:sldId id="280" r:id="rId18"/>
    <p:sldId id="282" r:id="rId19"/>
    <p:sldId id="281" r:id="rId20"/>
    <p:sldId id="283" r:id="rId21"/>
    <p:sldId id="285" r:id="rId22"/>
    <p:sldId id="286" r:id="rId23"/>
    <p:sldId id="288" r:id="rId24"/>
    <p:sldId id="287" r:id="rId25"/>
    <p:sldId id="291" r:id="rId26"/>
    <p:sldId id="290" r:id="rId27"/>
    <p:sldId id="293" r:id="rId28"/>
    <p:sldId id="284" r:id="rId29"/>
    <p:sldId id="294" r:id="rId30"/>
    <p:sldId id="295" r:id="rId31"/>
    <p:sldId id="289" r:id="rId32"/>
    <p:sldId id="299" r:id="rId33"/>
    <p:sldId id="315" r:id="rId34"/>
    <p:sldId id="302" r:id="rId35"/>
    <p:sldId id="298" r:id="rId36"/>
    <p:sldId id="316" r:id="rId37"/>
    <p:sldId id="303" r:id="rId38"/>
    <p:sldId id="304" r:id="rId39"/>
    <p:sldId id="307" r:id="rId40"/>
    <p:sldId id="308" r:id="rId41"/>
    <p:sldId id="306" r:id="rId42"/>
    <p:sldId id="310" r:id="rId43"/>
    <p:sldId id="311" r:id="rId44"/>
    <p:sldId id="312" r:id="rId45"/>
    <p:sldId id="324" r:id="rId46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Rg st="1" end="57"/>
    <p:penClr>
      <a:srgbClr val="FF0000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080808"/>
    <a:srgbClr val="3A7525"/>
    <a:srgbClr val="5BAD2D"/>
    <a:srgbClr val="ED9513"/>
    <a:srgbClr val="BCF30D"/>
    <a:srgbClr val="EB2415"/>
    <a:srgbClr val="F1700F"/>
    <a:srgbClr val="EFB011"/>
    <a:srgbClr val="F6D40A"/>
    <a:srgbClr val="F3E30D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3109" autoAdjust="0"/>
  </p:normalViewPr>
  <p:slideViewPr>
    <p:cSldViewPr>
      <p:cViewPr>
        <p:scale>
          <a:sx n="74" d="100"/>
          <a:sy n="74" d="100"/>
        </p:scale>
        <p:origin x="-1254" y="-7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2" Type="http://schemas.openxmlformats.org/officeDocument/2006/relationships/slideMaster" Target="slideMasters/slideMaster1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slide" Target="slides/slide39.xml"/><Relationship Id="rId1" Type="http://schemas.openxmlformats.org/officeDocument/2006/relationships/customXml" Target="../customXml/item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tableStyles" Target="tableStyle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B344BA6-2C6B-4C2E-8AD1-E8D5DFF32FF8}" type="doc">
      <dgm:prSet loTypeId="urn:microsoft.com/office/officeart/2005/8/layout/radial4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42E0072D-B9A5-49F5-8602-58B1A2453B20}">
      <dgm:prSet phldrT="[Текст]" custT="1"/>
      <dgm:spPr/>
      <dgm:t>
        <a:bodyPr/>
        <a:lstStyle/>
        <a:p>
          <a:r>
            <a:rPr lang="ru-RU" sz="3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rPr>
            <a:t>Причины речевых расстройств</a:t>
          </a:r>
          <a:endParaRPr lang="ru-RU" sz="3600" b="1" dirty="0">
            <a:solidFill>
              <a:srgbClr val="FF0000"/>
            </a:solidFill>
            <a:latin typeface="Times New Roman" pitchFamily="18" charset="0"/>
            <a:cs typeface="Times New Roman" pitchFamily="18" charset="0"/>
          </a:endParaRPr>
        </a:p>
      </dgm:t>
    </dgm:pt>
    <dgm:pt modelId="{A3FADD90-18B5-4D10-8178-F4713DE7C9EC}" type="parTrans" cxnId="{703B06D3-2E8F-436C-B04F-C7815E2C2865}">
      <dgm:prSet/>
      <dgm:spPr/>
      <dgm:t>
        <a:bodyPr/>
        <a:lstStyle/>
        <a:p>
          <a:endParaRPr lang="ru-RU"/>
        </a:p>
      </dgm:t>
    </dgm:pt>
    <dgm:pt modelId="{AFE7C0BB-8934-47C7-A1D4-1FAB3BDA46D9}" type="sibTrans" cxnId="{703B06D3-2E8F-436C-B04F-C7815E2C2865}">
      <dgm:prSet/>
      <dgm:spPr/>
      <dgm:t>
        <a:bodyPr/>
        <a:lstStyle/>
        <a:p>
          <a:endParaRPr lang="ru-RU"/>
        </a:p>
      </dgm:t>
    </dgm:pt>
    <dgm:pt modelId="{3E02B1F0-2AD3-4CA3-BB79-C755FE19A9AA}">
      <dgm:prSet phldrT="[Текст]" custT="1"/>
      <dgm:spPr/>
      <dgm:t>
        <a:bodyPr/>
        <a:lstStyle/>
        <a:p>
          <a:r>
            <a:rPr lang="ru-RU" sz="3200" b="1" dirty="0" smtClean="0">
              <a:latin typeface="Times New Roman" pitchFamily="18" charset="0"/>
              <a:cs typeface="Times New Roman" pitchFamily="18" charset="0"/>
            </a:rPr>
            <a:t>Внутренние факторы (эндогенные) </a:t>
          </a:r>
          <a:endParaRPr lang="ru-RU" sz="2000" b="1" dirty="0" smtClean="0">
            <a:latin typeface="Times New Roman" pitchFamily="18" charset="0"/>
            <a:cs typeface="Times New Roman" pitchFamily="18" charset="0"/>
          </a:endParaRPr>
        </a:p>
        <a:p>
          <a:r>
            <a:rPr lang="ru-RU" sz="2000" dirty="0" smtClean="0">
              <a:latin typeface="Times New Roman" pitchFamily="18" charset="0"/>
              <a:cs typeface="Times New Roman" pitchFamily="18" charset="0"/>
            </a:rPr>
            <a:t>приводят к повреждению центрального (участки мозга, отвечающие за воспроизведение и понимание речи) или периферического (структуры, управляющие артикуляционными органами) речевого  аппарата</a:t>
          </a:r>
          <a:endParaRPr lang="ru-RU" sz="3200" dirty="0" smtClean="0">
            <a:latin typeface="Times New Roman" pitchFamily="18" charset="0"/>
            <a:cs typeface="Times New Roman" pitchFamily="18" charset="0"/>
          </a:endParaRPr>
        </a:p>
        <a:p>
          <a:r>
            <a:rPr lang="ru-RU" sz="3200" dirty="0" smtClean="0">
              <a:latin typeface="Times New Roman" pitchFamily="18" charset="0"/>
              <a:cs typeface="Times New Roman" pitchFamily="18" charset="0"/>
            </a:rPr>
            <a:t> </a:t>
          </a:r>
          <a:endParaRPr lang="ru-RU" sz="3200" dirty="0">
            <a:latin typeface="Times New Roman" pitchFamily="18" charset="0"/>
            <a:cs typeface="Times New Roman" pitchFamily="18" charset="0"/>
          </a:endParaRPr>
        </a:p>
      </dgm:t>
    </dgm:pt>
    <dgm:pt modelId="{E8219BF0-72AE-4C1D-97AB-892FE85FAFB2}" type="parTrans" cxnId="{DA05178B-8F8A-4C65-8CB7-D00AED68AA34}">
      <dgm:prSet/>
      <dgm:spPr/>
      <dgm:t>
        <a:bodyPr/>
        <a:lstStyle/>
        <a:p>
          <a:endParaRPr lang="ru-RU"/>
        </a:p>
      </dgm:t>
    </dgm:pt>
    <dgm:pt modelId="{12FDD67E-82A1-4488-A694-6DBAD2E0CED6}" type="sibTrans" cxnId="{DA05178B-8F8A-4C65-8CB7-D00AED68AA34}">
      <dgm:prSet/>
      <dgm:spPr/>
      <dgm:t>
        <a:bodyPr/>
        <a:lstStyle/>
        <a:p>
          <a:endParaRPr lang="ru-RU"/>
        </a:p>
      </dgm:t>
    </dgm:pt>
    <dgm:pt modelId="{DBCD3AC0-B9D0-4841-86AB-AE8FB497FD2A}">
      <dgm:prSet phldrT="[Текст]" custT="1"/>
      <dgm:spPr/>
      <dgm:t>
        <a:bodyPr/>
        <a:lstStyle/>
        <a:p>
          <a:r>
            <a:rPr lang="ru-RU" sz="3200" b="1" dirty="0" smtClean="0">
              <a:latin typeface="Times New Roman" pitchFamily="18" charset="0"/>
              <a:cs typeface="Times New Roman" pitchFamily="18" charset="0"/>
            </a:rPr>
            <a:t>Внешние факторы </a:t>
          </a:r>
        </a:p>
        <a:p>
          <a:r>
            <a:rPr lang="ru-RU" sz="3200" b="1" dirty="0" smtClean="0">
              <a:latin typeface="Times New Roman" pitchFamily="18" charset="0"/>
              <a:cs typeface="Times New Roman" pitchFamily="18" charset="0"/>
            </a:rPr>
            <a:t>(экзогенные) </a:t>
          </a:r>
          <a:endParaRPr lang="ru-RU" sz="2000" b="1" dirty="0" smtClean="0">
            <a:latin typeface="Times New Roman" pitchFamily="18" charset="0"/>
            <a:cs typeface="Times New Roman" pitchFamily="18" charset="0"/>
          </a:endParaRPr>
        </a:p>
        <a:p>
          <a:r>
            <a:rPr lang="ru-RU" sz="2000" dirty="0" smtClean="0">
              <a:latin typeface="Times New Roman" pitchFamily="18" charset="0"/>
              <a:cs typeface="Times New Roman" pitchFamily="18" charset="0"/>
            </a:rPr>
            <a:t>препятствуют нормальной работе речевого аппарата</a:t>
          </a:r>
          <a:endParaRPr lang="ru-RU" sz="3200" dirty="0">
            <a:latin typeface="Times New Roman" pitchFamily="18" charset="0"/>
            <a:cs typeface="Times New Roman" pitchFamily="18" charset="0"/>
          </a:endParaRPr>
        </a:p>
      </dgm:t>
    </dgm:pt>
    <dgm:pt modelId="{93952DF6-4663-4B0D-AD44-6AB549C0D075}" type="parTrans" cxnId="{5CBDDEF5-589A-4908-8B5B-CB8C101E5E5C}">
      <dgm:prSet/>
      <dgm:spPr/>
      <dgm:t>
        <a:bodyPr/>
        <a:lstStyle/>
        <a:p>
          <a:endParaRPr lang="ru-RU"/>
        </a:p>
      </dgm:t>
    </dgm:pt>
    <dgm:pt modelId="{1610F3FE-B37B-4180-AD11-3D1DD92BE0E3}" type="sibTrans" cxnId="{5CBDDEF5-589A-4908-8B5B-CB8C101E5E5C}">
      <dgm:prSet/>
      <dgm:spPr/>
      <dgm:t>
        <a:bodyPr/>
        <a:lstStyle/>
        <a:p>
          <a:endParaRPr lang="ru-RU"/>
        </a:p>
      </dgm:t>
    </dgm:pt>
    <dgm:pt modelId="{1471241E-DEB1-4B45-ABFC-FCEFD59360CF}" type="pres">
      <dgm:prSet presAssocID="{DB344BA6-2C6B-4C2E-8AD1-E8D5DFF32FF8}" presName="cycle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38C69588-E8E6-4610-9EA8-362C9220A091}" type="pres">
      <dgm:prSet presAssocID="{42E0072D-B9A5-49F5-8602-58B1A2453B20}" presName="centerShape" presStyleLbl="node0" presStyleIdx="0" presStyleCnt="1" custScaleX="251844" custScaleY="52603" custLinFactNeighborX="390" custLinFactNeighborY="5079"/>
      <dgm:spPr/>
      <dgm:t>
        <a:bodyPr/>
        <a:lstStyle/>
        <a:p>
          <a:endParaRPr lang="ru-RU"/>
        </a:p>
      </dgm:t>
    </dgm:pt>
    <dgm:pt modelId="{05598DAC-434D-4753-BB25-0F7221C508C8}" type="pres">
      <dgm:prSet presAssocID="{E8219BF0-72AE-4C1D-97AB-892FE85FAFB2}" presName="parTrans" presStyleLbl="bgSibTrans2D1" presStyleIdx="0" presStyleCnt="2" custLinFactNeighborX="-3243" custLinFactNeighborY="54091"/>
      <dgm:spPr/>
      <dgm:t>
        <a:bodyPr/>
        <a:lstStyle/>
        <a:p>
          <a:endParaRPr lang="ru-RU"/>
        </a:p>
      </dgm:t>
    </dgm:pt>
    <dgm:pt modelId="{0EFF19BC-32A4-4533-B35B-6B8545FECC73}" type="pres">
      <dgm:prSet presAssocID="{3E02B1F0-2AD3-4CA3-BB79-C755FE19A9AA}" presName="node" presStyleLbl="node1" presStyleIdx="0" presStyleCnt="2" custScaleX="175862" custScaleY="178321" custRadScaleRad="97608" custRadScaleInc="15287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1FA22904-6EAC-4FD9-A66D-8831E0462BCB}" type="pres">
      <dgm:prSet presAssocID="{93952DF6-4663-4B0D-AD44-6AB549C0D075}" presName="parTrans" presStyleLbl="bgSibTrans2D1" presStyleIdx="1" presStyleCnt="2" custLinFactNeighborX="-4061" custLinFactNeighborY="58257"/>
      <dgm:spPr/>
      <dgm:t>
        <a:bodyPr/>
        <a:lstStyle/>
        <a:p>
          <a:endParaRPr lang="ru-RU"/>
        </a:p>
      </dgm:t>
    </dgm:pt>
    <dgm:pt modelId="{B60B112B-1C85-41B1-95E2-85B4F0C499F6}" type="pres">
      <dgm:prSet presAssocID="{DBCD3AC0-B9D0-4841-86AB-AE8FB497FD2A}" presName="node" presStyleLbl="node1" presStyleIdx="1" presStyleCnt="2" custScaleX="168983" custScaleY="179352" custRadScaleRad="95592" custRadScaleInc="-17076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9778E897-5C24-400F-B278-8764D2B48F5F}" type="presOf" srcId="{DB344BA6-2C6B-4C2E-8AD1-E8D5DFF32FF8}" destId="{1471241E-DEB1-4B45-ABFC-FCEFD59360CF}" srcOrd="0" destOrd="0" presId="urn:microsoft.com/office/officeart/2005/8/layout/radial4"/>
    <dgm:cxn modelId="{F9164742-DB21-46F4-82B0-2DC3AA732ECC}" type="presOf" srcId="{93952DF6-4663-4B0D-AD44-6AB549C0D075}" destId="{1FA22904-6EAC-4FD9-A66D-8831E0462BCB}" srcOrd="0" destOrd="0" presId="urn:microsoft.com/office/officeart/2005/8/layout/radial4"/>
    <dgm:cxn modelId="{4C1A9A14-193F-4D4F-A966-E69DDE1D00A3}" type="presOf" srcId="{3E02B1F0-2AD3-4CA3-BB79-C755FE19A9AA}" destId="{0EFF19BC-32A4-4533-B35B-6B8545FECC73}" srcOrd="0" destOrd="0" presId="urn:microsoft.com/office/officeart/2005/8/layout/radial4"/>
    <dgm:cxn modelId="{B4B1EE12-A412-456A-B010-71DE4722715C}" type="presOf" srcId="{42E0072D-B9A5-49F5-8602-58B1A2453B20}" destId="{38C69588-E8E6-4610-9EA8-362C9220A091}" srcOrd="0" destOrd="0" presId="urn:microsoft.com/office/officeart/2005/8/layout/radial4"/>
    <dgm:cxn modelId="{703B06D3-2E8F-436C-B04F-C7815E2C2865}" srcId="{DB344BA6-2C6B-4C2E-8AD1-E8D5DFF32FF8}" destId="{42E0072D-B9A5-49F5-8602-58B1A2453B20}" srcOrd="0" destOrd="0" parTransId="{A3FADD90-18B5-4D10-8178-F4713DE7C9EC}" sibTransId="{AFE7C0BB-8934-47C7-A1D4-1FAB3BDA46D9}"/>
    <dgm:cxn modelId="{5CBDDEF5-589A-4908-8B5B-CB8C101E5E5C}" srcId="{42E0072D-B9A5-49F5-8602-58B1A2453B20}" destId="{DBCD3AC0-B9D0-4841-86AB-AE8FB497FD2A}" srcOrd="1" destOrd="0" parTransId="{93952DF6-4663-4B0D-AD44-6AB549C0D075}" sibTransId="{1610F3FE-B37B-4180-AD11-3D1DD92BE0E3}"/>
    <dgm:cxn modelId="{ADFB3D38-CBE2-4916-8D19-F485B96138D3}" type="presOf" srcId="{DBCD3AC0-B9D0-4841-86AB-AE8FB497FD2A}" destId="{B60B112B-1C85-41B1-95E2-85B4F0C499F6}" srcOrd="0" destOrd="0" presId="urn:microsoft.com/office/officeart/2005/8/layout/radial4"/>
    <dgm:cxn modelId="{82FDABE1-3F7C-4784-A11D-64EBEA2AA6DF}" type="presOf" srcId="{E8219BF0-72AE-4C1D-97AB-892FE85FAFB2}" destId="{05598DAC-434D-4753-BB25-0F7221C508C8}" srcOrd="0" destOrd="0" presId="urn:microsoft.com/office/officeart/2005/8/layout/radial4"/>
    <dgm:cxn modelId="{DA05178B-8F8A-4C65-8CB7-D00AED68AA34}" srcId="{42E0072D-B9A5-49F5-8602-58B1A2453B20}" destId="{3E02B1F0-2AD3-4CA3-BB79-C755FE19A9AA}" srcOrd="0" destOrd="0" parTransId="{E8219BF0-72AE-4C1D-97AB-892FE85FAFB2}" sibTransId="{12FDD67E-82A1-4488-A694-6DBAD2E0CED6}"/>
    <dgm:cxn modelId="{D24ABCA3-41FD-42CD-B448-2C4C8CA38756}" type="presParOf" srcId="{1471241E-DEB1-4B45-ABFC-FCEFD59360CF}" destId="{38C69588-E8E6-4610-9EA8-362C9220A091}" srcOrd="0" destOrd="0" presId="urn:microsoft.com/office/officeart/2005/8/layout/radial4"/>
    <dgm:cxn modelId="{74B8C227-507D-416D-9CA0-5012933C0571}" type="presParOf" srcId="{1471241E-DEB1-4B45-ABFC-FCEFD59360CF}" destId="{05598DAC-434D-4753-BB25-0F7221C508C8}" srcOrd="1" destOrd="0" presId="urn:microsoft.com/office/officeart/2005/8/layout/radial4"/>
    <dgm:cxn modelId="{B5219A39-33C2-4AE8-8A81-B812D0EA8657}" type="presParOf" srcId="{1471241E-DEB1-4B45-ABFC-FCEFD59360CF}" destId="{0EFF19BC-32A4-4533-B35B-6B8545FECC73}" srcOrd="2" destOrd="0" presId="urn:microsoft.com/office/officeart/2005/8/layout/radial4"/>
    <dgm:cxn modelId="{E6171BCD-A480-427D-B4FF-CDBAF5964ECF}" type="presParOf" srcId="{1471241E-DEB1-4B45-ABFC-FCEFD59360CF}" destId="{1FA22904-6EAC-4FD9-A66D-8831E0462BCB}" srcOrd="3" destOrd="0" presId="urn:microsoft.com/office/officeart/2005/8/layout/radial4"/>
    <dgm:cxn modelId="{0D0F6961-0893-4833-93EB-25B272D65424}" type="presParOf" srcId="{1471241E-DEB1-4B45-ABFC-FCEFD59360CF}" destId="{B60B112B-1C85-41B1-95E2-85B4F0C499F6}" srcOrd="4" destOrd="0" presId="urn:microsoft.com/office/officeart/2005/8/layout/radial4"/>
  </dgm:cxnLst>
  <dgm:bg/>
  <dgm:whole/>
  <dgm:extLst>
    <a:ext uri="http://schemas.microsoft.com/office/drawing/2008/diagram">
      <dsp:dataModelExt xmlns:dsp="http://schemas.microsoft.com/office/drawing/2008/diagram" xmlns="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6EDBB5B4-8BB6-44C8-9C38-B67477B7EF24}" type="doc">
      <dgm:prSet loTypeId="urn:microsoft.com/office/officeart/2005/8/layout/radial4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BE447264-3E50-4633-98A6-934BFECA521A}">
      <dgm:prSet phldrT="[Текст]"/>
      <dgm:spPr/>
      <dgm:t>
        <a:bodyPr/>
        <a:lstStyle/>
        <a:p>
          <a:r>
            <a:rPr lang="ru-RU" b="1" dirty="0" smtClean="0">
              <a:latin typeface="Times New Roman" pitchFamily="18" charset="0"/>
              <a:cs typeface="Times New Roman" pitchFamily="18" charset="0"/>
            </a:rPr>
            <a:t>родители</a:t>
          </a:r>
          <a:endParaRPr lang="ru-RU" b="1" dirty="0">
            <a:latin typeface="Times New Roman" pitchFamily="18" charset="0"/>
            <a:cs typeface="Times New Roman" pitchFamily="18" charset="0"/>
          </a:endParaRPr>
        </a:p>
      </dgm:t>
    </dgm:pt>
    <dgm:pt modelId="{604C2D8E-641A-4D2A-949D-A3010D93A610}" type="parTrans" cxnId="{3A6395F5-9673-4271-AF4B-373CE111FAA6}">
      <dgm:prSet/>
      <dgm:spPr/>
      <dgm:t>
        <a:bodyPr/>
        <a:lstStyle/>
        <a:p>
          <a:endParaRPr lang="ru-RU"/>
        </a:p>
      </dgm:t>
    </dgm:pt>
    <dgm:pt modelId="{607F15F2-1B02-4DE8-9E06-2C45B96B6BED}" type="sibTrans" cxnId="{3A6395F5-9673-4271-AF4B-373CE111FAA6}">
      <dgm:prSet/>
      <dgm:spPr/>
      <dgm:t>
        <a:bodyPr/>
        <a:lstStyle/>
        <a:p>
          <a:endParaRPr lang="ru-RU"/>
        </a:p>
      </dgm:t>
    </dgm:pt>
    <dgm:pt modelId="{A2D406A8-E4DE-44DB-A3C4-AFBFD7E6B217}">
      <dgm:prSet phldrT="[Текст]" custT="1"/>
      <dgm:spPr/>
      <dgm:t>
        <a:bodyPr/>
        <a:lstStyle/>
        <a:p>
          <a:r>
            <a:rPr lang="ru-RU" sz="2400" dirty="0" smtClean="0">
              <a:latin typeface="Times New Roman" pitchFamily="18" charset="0"/>
              <a:cs typeface="Times New Roman" pitchFamily="18" charset="0"/>
            </a:rPr>
            <a:t>Чаще читать стихи, сказки, загадки и др.</a:t>
          </a:r>
          <a:endParaRPr lang="ru-RU" sz="2400" dirty="0">
            <a:latin typeface="Times New Roman" pitchFamily="18" charset="0"/>
            <a:cs typeface="Times New Roman" pitchFamily="18" charset="0"/>
          </a:endParaRPr>
        </a:p>
      </dgm:t>
    </dgm:pt>
    <dgm:pt modelId="{7EE46BB0-64A0-4F1B-B00C-1CA4F4F04730}" type="parTrans" cxnId="{FF6FA73C-668C-4BFC-822A-2640A16DEA40}">
      <dgm:prSet/>
      <dgm:spPr/>
      <dgm:t>
        <a:bodyPr/>
        <a:lstStyle/>
        <a:p>
          <a:endParaRPr lang="ru-RU"/>
        </a:p>
      </dgm:t>
    </dgm:pt>
    <dgm:pt modelId="{4F668D08-DDF3-4FF0-BED3-355E9FFDBC6F}" type="sibTrans" cxnId="{FF6FA73C-668C-4BFC-822A-2640A16DEA40}">
      <dgm:prSet/>
      <dgm:spPr/>
      <dgm:t>
        <a:bodyPr/>
        <a:lstStyle/>
        <a:p>
          <a:endParaRPr lang="ru-RU"/>
        </a:p>
      </dgm:t>
    </dgm:pt>
    <dgm:pt modelId="{8C7D09E7-9759-4657-935B-E0B1C7847714}">
      <dgm:prSet phldrT="[Текст]" custT="1"/>
      <dgm:spPr/>
      <dgm:t>
        <a:bodyPr/>
        <a:lstStyle/>
        <a:p>
          <a:r>
            <a:rPr lang="ru-RU" sz="2400" dirty="0" smtClean="0">
              <a:latin typeface="Times New Roman" pitchFamily="18" charset="0"/>
              <a:cs typeface="Times New Roman" pitchFamily="18" charset="0"/>
            </a:rPr>
            <a:t>Следить за правильностью собственной речи</a:t>
          </a:r>
          <a:endParaRPr lang="ru-RU" sz="2400" dirty="0">
            <a:latin typeface="Times New Roman" pitchFamily="18" charset="0"/>
            <a:cs typeface="Times New Roman" pitchFamily="18" charset="0"/>
          </a:endParaRPr>
        </a:p>
      </dgm:t>
    </dgm:pt>
    <dgm:pt modelId="{91230E80-84B4-4793-AA55-474E314BED02}" type="parTrans" cxnId="{65BBE483-A158-4F20-9F47-5A40138EC93E}">
      <dgm:prSet/>
      <dgm:spPr/>
      <dgm:t>
        <a:bodyPr/>
        <a:lstStyle/>
        <a:p>
          <a:endParaRPr lang="ru-RU"/>
        </a:p>
      </dgm:t>
    </dgm:pt>
    <dgm:pt modelId="{8D96DECF-AB98-4CAE-96C8-92624EF2291F}" type="sibTrans" cxnId="{65BBE483-A158-4F20-9F47-5A40138EC93E}">
      <dgm:prSet/>
      <dgm:spPr/>
      <dgm:t>
        <a:bodyPr/>
        <a:lstStyle/>
        <a:p>
          <a:endParaRPr lang="ru-RU"/>
        </a:p>
      </dgm:t>
    </dgm:pt>
    <dgm:pt modelId="{53F195A6-BD03-4BBA-8255-3CA9D8C6F36E}">
      <dgm:prSet phldrT="[Текст]"/>
      <dgm:spPr/>
      <dgm:t>
        <a:bodyPr/>
        <a:lstStyle/>
        <a:p>
          <a:r>
            <a:rPr lang="ru-RU" dirty="0" smtClean="0">
              <a:latin typeface="Times New Roman" pitchFamily="18" charset="0"/>
              <a:cs typeface="Times New Roman" pitchFamily="18" charset="0"/>
            </a:rPr>
            <a:t>Играть с ребенком, налаживать речевой, эмоциональный контакт </a:t>
          </a:r>
          <a:endParaRPr lang="ru-RU" dirty="0">
            <a:latin typeface="Times New Roman" pitchFamily="18" charset="0"/>
            <a:cs typeface="Times New Roman" pitchFamily="18" charset="0"/>
          </a:endParaRPr>
        </a:p>
      </dgm:t>
    </dgm:pt>
    <dgm:pt modelId="{8BAE29A1-F300-4BA4-BB4B-881139410009}" type="parTrans" cxnId="{BD7F7689-B55E-4DDD-A031-6A1220B2A497}">
      <dgm:prSet/>
      <dgm:spPr/>
      <dgm:t>
        <a:bodyPr/>
        <a:lstStyle/>
        <a:p>
          <a:endParaRPr lang="ru-RU"/>
        </a:p>
      </dgm:t>
    </dgm:pt>
    <dgm:pt modelId="{69F1A606-A1D5-4747-B61C-0BC8CD079AA0}" type="sibTrans" cxnId="{BD7F7689-B55E-4DDD-A031-6A1220B2A497}">
      <dgm:prSet/>
      <dgm:spPr/>
      <dgm:t>
        <a:bodyPr/>
        <a:lstStyle/>
        <a:p>
          <a:endParaRPr lang="ru-RU"/>
        </a:p>
      </dgm:t>
    </dgm:pt>
    <dgm:pt modelId="{B7B9A6FF-1919-49F2-8D82-0FA149DC954B}">
      <dgm:prSet custT="1"/>
      <dgm:spPr/>
      <dgm:t>
        <a:bodyPr/>
        <a:lstStyle/>
        <a:p>
          <a:r>
            <a:rPr lang="ru-RU" sz="2400" dirty="0" smtClean="0">
              <a:latin typeface="Times New Roman" pitchFamily="18" charset="0"/>
              <a:cs typeface="Times New Roman" pitchFamily="18" charset="0"/>
            </a:rPr>
            <a:t>Формировать  правильное отношение ребенка к речевому нарушению </a:t>
          </a:r>
          <a:endParaRPr lang="ru-RU" sz="2400" dirty="0">
            <a:latin typeface="Times New Roman" pitchFamily="18" charset="0"/>
            <a:cs typeface="Times New Roman" pitchFamily="18" charset="0"/>
          </a:endParaRPr>
        </a:p>
      </dgm:t>
    </dgm:pt>
    <dgm:pt modelId="{85189EDF-ACF9-4885-BDEB-74BB73C8028F}" type="parTrans" cxnId="{C22EE531-0A01-4EC2-A4EA-38F97DDEDDA9}">
      <dgm:prSet/>
      <dgm:spPr/>
      <dgm:t>
        <a:bodyPr/>
        <a:lstStyle/>
        <a:p>
          <a:endParaRPr lang="ru-RU"/>
        </a:p>
      </dgm:t>
    </dgm:pt>
    <dgm:pt modelId="{59B920EF-8235-4239-8252-4DB57C147742}" type="sibTrans" cxnId="{C22EE531-0A01-4EC2-A4EA-38F97DDEDDA9}">
      <dgm:prSet/>
      <dgm:spPr/>
      <dgm:t>
        <a:bodyPr/>
        <a:lstStyle/>
        <a:p>
          <a:endParaRPr lang="ru-RU"/>
        </a:p>
      </dgm:t>
    </dgm:pt>
    <dgm:pt modelId="{1D140FDA-1335-4B4E-80BE-1F0BF2BD3CE5}">
      <dgm:prSet custT="1"/>
      <dgm:spPr/>
      <dgm:t>
        <a:bodyPr/>
        <a:lstStyle/>
        <a:p>
          <a:r>
            <a:rPr lang="ru-RU" sz="2400" dirty="0" smtClean="0"/>
            <a:t> </a:t>
          </a:r>
          <a:r>
            <a:rPr lang="ru-RU" sz="2400" dirty="0" smtClean="0">
              <a:latin typeface="Times New Roman" pitchFamily="18" charset="0"/>
              <a:cs typeface="Times New Roman" pitchFamily="18" charset="0"/>
            </a:rPr>
            <a:t>Систематически проводить коррекционную  работу дома   </a:t>
          </a:r>
          <a:endParaRPr lang="ru-RU" sz="2400" dirty="0">
            <a:latin typeface="Times New Roman" pitchFamily="18" charset="0"/>
            <a:cs typeface="Times New Roman" pitchFamily="18" charset="0"/>
          </a:endParaRPr>
        </a:p>
      </dgm:t>
    </dgm:pt>
    <dgm:pt modelId="{1E2703F3-58E2-4879-9CFE-B12A9E230F9E}" type="parTrans" cxnId="{0D5750CB-17CE-4AB7-9C13-14C4506A1C6D}">
      <dgm:prSet/>
      <dgm:spPr/>
      <dgm:t>
        <a:bodyPr/>
        <a:lstStyle/>
        <a:p>
          <a:endParaRPr lang="ru-RU"/>
        </a:p>
      </dgm:t>
    </dgm:pt>
    <dgm:pt modelId="{72BEDBC8-F44B-4ECC-94E0-CA55446E4231}" type="sibTrans" cxnId="{0D5750CB-17CE-4AB7-9C13-14C4506A1C6D}">
      <dgm:prSet/>
      <dgm:spPr/>
      <dgm:t>
        <a:bodyPr/>
        <a:lstStyle/>
        <a:p>
          <a:endParaRPr lang="ru-RU"/>
        </a:p>
      </dgm:t>
    </dgm:pt>
    <dgm:pt modelId="{3C9F47F3-1641-43C7-B76C-BF5D7EA9CA4A}" type="pres">
      <dgm:prSet presAssocID="{6EDBB5B4-8BB6-44C8-9C38-B67477B7EF24}" presName="cycle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9AD97615-6397-4468-8112-93091A39064A}" type="pres">
      <dgm:prSet presAssocID="{BE447264-3E50-4633-98A6-934BFECA521A}" presName="centerShape" presStyleLbl="node0" presStyleIdx="0" presStyleCnt="1" custScaleX="162373" custScaleY="39514" custLinFactNeighborX="-1604" custLinFactNeighborY="13234"/>
      <dgm:spPr/>
      <dgm:t>
        <a:bodyPr/>
        <a:lstStyle/>
        <a:p>
          <a:endParaRPr lang="ru-RU"/>
        </a:p>
      </dgm:t>
    </dgm:pt>
    <dgm:pt modelId="{F07AC466-CF44-4C1F-97E7-C11A4754703A}" type="pres">
      <dgm:prSet presAssocID="{7EE46BB0-64A0-4F1B-B00C-1CA4F4F04730}" presName="parTrans" presStyleLbl="bgSibTrans2D1" presStyleIdx="0" presStyleCnt="5" custAng="12498860" custFlipHor="0" custScaleX="33918" custScaleY="58844" custLinFactNeighborX="-4314" custLinFactNeighborY="72768"/>
      <dgm:spPr/>
      <dgm:t>
        <a:bodyPr/>
        <a:lstStyle/>
        <a:p>
          <a:endParaRPr lang="ru-RU"/>
        </a:p>
      </dgm:t>
    </dgm:pt>
    <dgm:pt modelId="{7C479D83-EEB7-4265-AEF0-F61102F9367A}" type="pres">
      <dgm:prSet presAssocID="{A2D406A8-E4DE-44DB-A3C4-AFBFD7E6B217}" presName="node" presStyleLbl="node1" presStyleIdx="0" presStyleCnt="5" custScaleX="186038" custScaleY="64538" custRadScaleRad="90522" custRadScaleInc="32548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B4436ADC-8F6F-4DC8-ABB6-F28479896F42}" type="pres">
      <dgm:prSet presAssocID="{85189EDF-ACF9-4885-BDEB-74BB73C8028F}" presName="parTrans" presStyleLbl="bgSibTrans2D1" presStyleIdx="1" presStyleCnt="5" custAng="12608886" custScaleX="47157" custScaleY="58067" custLinFactNeighborX="24500" custLinFactNeighborY="92114"/>
      <dgm:spPr/>
      <dgm:t>
        <a:bodyPr/>
        <a:lstStyle/>
        <a:p>
          <a:endParaRPr lang="ru-RU"/>
        </a:p>
      </dgm:t>
    </dgm:pt>
    <dgm:pt modelId="{3D8E259F-981A-417E-A6C5-9482A530DB39}" type="pres">
      <dgm:prSet presAssocID="{B7B9A6FF-1919-49F2-8D82-0FA149DC954B}" presName="node" presStyleLbl="node1" presStyleIdx="1" presStyleCnt="5" custScaleX="197861" custScaleY="107975" custRadScaleRad="105968" custRadScaleInc="-1694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BD6559F6-9C1E-48C9-82F7-31DB5366E6D6}" type="pres">
      <dgm:prSet presAssocID="{1E2703F3-58E2-4879-9CFE-B12A9E230F9E}" presName="parTrans" presStyleLbl="bgSibTrans2D1" presStyleIdx="2" presStyleCnt="5" custAng="11011018" custScaleX="95351" custScaleY="52306" custLinFactNeighborX="3701" custLinFactNeighborY="50759"/>
      <dgm:spPr/>
      <dgm:t>
        <a:bodyPr/>
        <a:lstStyle/>
        <a:p>
          <a:endParaRPr lang="ru-RU"/>
        </a:p>
      </dgm:t>
    </dgm:pt>
    <dgm:pt modelId="{4B0DDFEF-D858-4B11-8833-8B2BE4383F25}" type="pres">
      <dgm:prSet presAssocID="{1D140FDA-1335-4B4E-80BE-1F0BF2BD3CE5}" presName="node" presStyleLbl="node1" presStyleIdx="2" presStyleCnt="5" custScaleX="290246" custScaleY="42718" custRadScaleRad="115748" custRadScaleInc="-14396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0DAE978D-2DB2-469F-BA1E-753BBBB45CD5}" type="pres">
      <dgm:prSet presAssocID="{91230E80-84B4-4793-AA55-474E314BED02}" presName="parTrans" presStyleLbl="bgSibTrans2D1" presStyleIdx="3" presStyleCnt="5" custAng="8939326" custScaleX="45274" custScaleY="61619" custLinFactNeighborX="-31114" custLinFactNeighborY="89877"/>
      <dgm:spPr/>
      <dgm:t>
        <a:bodyPr/>
        <a:lstStyle/>
        <a:p>
          <a:endParaRPr lang="ru-RU"/>
        </a:p>
      </dgm:t>
    </dgm:pt>
    <dgm:pt modelId="{435A0B01-AC8F-4453-AB48-4AF34C97F019}" type="pres">
      <dgm:prSet presAssocID="{8C7D09E7-9759-4657-935B-E0B1C7847714}" presName="node" presStyleLbl="node1" presStyleIdx="3" presStyleCnt="5" custScaleX="195723" custScaleY="116561" custRadScaleRad="96836" custRadScaleInc="3742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0CE8C5EC-5708-457E-8633-196C88B16342}" type="pres">
      <dgm:prSet presAssocID="{8BAE29A1-F300-4BA4-BB4B-881139410009}" presName="parTrans" presStyleLbl="bgSibTrans2D1" presStyleIdx="4" presStyleCnt="5" custAng="10163060" custScaleX="37505" custScaleY="66680" custLinFactY="1762" custLinFactNeighborX="6103" custLinFactNeighborY="100000"/>
      <dgm:spPr/>
      <dgm:t>
        <a:bodyPr/>
        <a:lstStyle/>
        <a:p>
          <a:endParaRPr lang="ru-RU"/>
        </a:p>
      </dgm:t>
    </dgm:pt>
    <dgm:pt modelId="{B36CB687-B52E-4EA4-BB0A-B2BBB8FD8A01}" type="pres">
      <dgm:prSet presAssocID="{53F195A6-BD03-4BBA-8255-3CA9D8C6F36E}" presName="node" presStyleLbl="node1" presStyleIdx="4" presStyleCnt="5" custScaleX="210540" custScaleY="82211" custRadScaleRad="90019" custRadScaleInc="-2334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DDB398A8-BB3A-4536-8382-08FCE5348B09}" type="presOf" srcId="{8BAE29A1-F300-4BA4-BB4B-881139410009}" destId="{0CE8C5EC-5708-457E-8633-196C88B16342}" srcOrd="0" destOrd="0" presId="urn:microsoft.com/office/officeart/2005/8/layout/radial4"/>
    <dgm:cxn modelId="{AE74D493-ADA0-4498-BA77-4E8B5360EDF2}" type="presOf" srcId="{8C7D09E7-9759-4657-935B-E0B1C7847714}" destId="{435A0B01-AC8F-4453-AB48-4AF34C97F019}" srcOrd="0" destOrd="0" presId="urn:microsoft.com/office/officeart/2005/8/layout/radial4"/>
    <dgm:cxn modelId="{E5A2B992-8A6B-4550-A087-EA4E123138C8}" type="presOf" srcId="{7EE46BB0-64A0-4F1B-B00C-1CA4F4F04730}" destId="{F07AC466-CF44-4C1F-97E7-C11A4754703A}" srcOrd="0" destOrd="0" presId="urn:microsoft.com/office/officeart/2005/8/layout/radial4"/>
    <dgm:cxn modelId="{D7068DAE-0281-4FC2-8D25-2788E2223B84}" type="presOf" srcId="{A2D406A8-E4DE-44DB-A3C4-AFBFD7E6B217}" destId="{7C479D83-EEB7-4265-AEF0-F61102F9367A}" srcOrd="0" destOrd="0" presId="urn:microsoft.com/office/officeart/2005/8/layout/radial4"/>
    <dgm:cxn modelId="{14E52E1B-F0EE-426F-9FE8-C8C38DFD847A}" type="presOf" srcId="{B7B9A6FF-1919-49F2-8D82-0FA149DC954B}" destId="{3D8E259F-981A-417E-A6C5-9482A530DB39}" srcOrd="0" destOrd="0" presId="urn:microsoft.com/office/officeart/2005/8/layout/radial4"/>
    <dgm:cxn modelId="{65BBE483-A158-4F20-9F47-5A40138EC93E}" srcId="{BE447264-3E50-4633-98A6-934BFECA521A}" destId="{8C7D09E7-9759-4657-935B-E0B1C7847714}" srcOrd="3" destOrd="0" parTransId="{91230E80-84B4-4793-AA55-474E314BED02}" sibTransId="{8D96DECF-AB98-4CAE-96C8-92624EF2291F}"/>
    <dgm:cxn modelId="{F6288D64-BB98-4A10-89FE-1CFB154E59FD}" type="presOf" srcId="{6EDBB5B4-8BB6-44C8-9C38-B67477B7EF24}" destId="{3C9F47F3-1641-43C7-B76C-BF5D7EA9CA4A}" srcOrd="0" destOrd="0" presId="urn:microsoft.com/office/officeart/2005/8/layout/radial4"/>
    <dgm:cxn modelId="{3A6395F5-9673-4271-AF4B-373CE111FAA6}" srcId="{6EDBB5B4-8BB6-44C8-9C38-B67477B7EF24}" destId="{BE447264-3E50-4633-98A6-934BFECA521A}" srcOrd="0" destOrd="0" parTransId="{604C2D8E-641A-4D2A-949D-A3010D93A610}" sibTransId="{607F15F2-1B02-4DE8-9E06-2C45B96B6BED}"/>
    <dgm:cxn modelId="{FF6FA73C-668C-4BFC-822A-2640A16DEA40}" srcId="{BE447264-3E50-4633-98A6-934BFECA521A}" destId="{A2D406A8-E4DE-44DB-A3C4-AFBFD7E6B217}" srcOrd="0" destOrd="0" parTransId="{7EE46BB0-64A0-4F1B-B00C-1CA4F4F04730}" sibTransId="{4F668D08-DDF3-4FF0-BED3-355E9FFDBC6F}"/>
    <dgm:cxn modelId="{C960480D-E06A-45AD-A425-61BE0E7FDA24}" type="presOf" srcId="{53F195A6-BD03-4BBA-8255-3CA9D8C6F36E}" destId="{B36CB687-B52E-4EA4-BB0A-B2BBB8FD8A01}" srcOrd="0" destOrd="0" presId="urn:microsoft.com/office/officeart/2005/8/layout/radial4"/>
    <dgm:cxn modelId="{1B240431-4F9F-420F-95B9-E49B68D092F7}" type="presOf" srcId="{1E2703F3-58E2-4879-9CFE-B12A9E230F9E}" destId="{BD6559F6-9C1E-48C9-82F7-31DB5366E6D6}" srcOrd="0" destOrd="0" presId="urn:microsoft.com/office/officeart/2005/8/layout/radial4"/>
    <dgm:cxn modelId="{DA86B49C-AF71-4AAE-B034-83E0EE381505}" type="presOf" srcId="{85189EDF-ACF9-4885-BDEB-74BB73C8028F}" destId="{B4436ADC-8F6F-4DC8-ABB6-F28479896F42}" srcOrd="0" destOrd="0" presId="urn:microsoft.com/office/officeart/2005/8/layout/radial4"/>
    <dgm:cxn modelId="{BD7F7689-B55E-4DDD-A031-6A1220B2A497}" srcId="{BE447264-3E50-4633-98A6-934BFECA521A}" destId="{53F195A6-BD03-4BBA-8255-3CA9D8C6F36E}" srcOrd="4" destOrd="0" parTransId="{8BAE29A1-F300-4BA4-BB4B-881139410009}" sibTransId="{69F1A606-A1D5-4747-B61C-0BC8CD079AA0}"/>
    <dgm:cxn modelId="{F145F688-1AA1-43F6-937E-59FBF9CD8729}" type="presOf" srcId="{91230E80-84B4-4793-AA55-474E314BED02}" destId="{0DAE978D-2DB2-469F-BA1E-753BBBB45CD5}" srcOrd="0" destOrd="0" presId="urn:microsoft.com/office/officeart/2005/8/layout/radial4"/>
    <dgm:cxn modelId="{0D5750CB-17CE-4AB7-9C13-14C4506A1C6D}" srcId="{BE447264-3E50-4633-98A6-934BFECA521A}" destId="{1D140FDA-1335-4B4E-80BE-1F0BF2BD3CE5}" srcOrd="2" destOrd="0" parTransId="{1E2703F3-58E2-4879-9CFE-B12A9E230F9E}" sibTransId="{72BEDBC8-F44B-4ECC-94E0-CA55446E4231}"/>
    <dgm:cxn modelId="{B171462A-092D-4A1B-B452-C8922FEB152B}" type="presOf" srcId="{1D140FDA-1335-4B4E-80BE-1F0BF2BD3CE5}" destId="{4B0DDFEF-D858-4B11-8833-8B2BE4383F25}" srcOrd="0" destOrd="0" presId="urn:microsoft.com/office/officeart/2005/8/layout/radial4"/>
    <dgm:cxn modelId="{6FF293B9-3E13-4D79-A102-25303C4C793E}" type="presOf" srcId="{BE447264-3E50-4633-98A6-934BFECA521A}" destId="{9AD97615-6397-4468-8112-93091A39064A}" srcOrd="0" destOrd="0" presId="urn:microsoft.com/office/officeart/2005/8/layout/radial4"/>
    <dgm:cxn modelId="{C22EE531-0A01-4EC2-A4EA-38F97DDEDDA9}" srcId="{BE447264-3E50-4633-98A6-934BFECA521A}" destId="{B7B9A6FF-1919-49F2-8D82-0FA149DC954B}" srcOrd="1" destOrd="0" parTransId="{85189EDF-ACF9-4885-BDEB-74BB73C8028F}" sibTransId="{59B920EF-8235-4239-8252-4DB57C147742}"/>
    <dgm:cxn modelId="{0058CCE0-F25A-49FD-B61B-05424E11F465}" type="presParOf" srcId="{3C9F47F3-1641-43C7-B76C-BF5D7EA9CA4A}" destId="{9AD97615-6397-4468-8112-93091A39064A}" srcOrd="0" destOrd="0" presId="urn:microsoft.com/office/officeart/2005/8/layout/radial4"/>
    <dgm:cxn modelId="{1B1105F2-99D9-43F5-A801-5F9D6926C58E}" type="presParOf" srcId="{3C9F47F3-1641-43C7-B76C-BF5D7EA9CA4A}" destId="{F07AC466-CF44-4C1F-97E7-C11A4754703A}" srcOrd="1" destOrd="0" presId="urn:microsoft.com/office/officeart/2005/8/layout/radial4"/>
    <dgm:cxn modelId="{6822182C-EAE1-460F-8C5F-0161C957ED22}" type="presParOf" srcId="{3C9F47F3-1641-43C7-B76C-BF5D7EA9CA4A}" destId="{7C479D83-EEB7-4265-AEF0-F61102F9367A}" srcOrd="2" destOrd="0" presId="urn:microsoft.com/office/officeart/2005/8/layout/radial4"/>
    <dgm:cxn modelId="{CA54EB6A-C0C9-4652-B999-E800E353C5C9}" type="presParOf" srcId="{3C9F47F3-1641-43C7-B76C-BF5D7EA9CA4A}" destId="{B4436ADC-8F6F-4DC8-ABB6-F28479896F42}" srcOrd="3" destOrd="0" presId="urn:microsoft.com/office/officeart/2005/8/layout/radial4"/>
    <dgm:cxn modelId="{583ACA1B-D8EB-4179-9EE7-F81F5B083D36}" type="presParOf" srcId="{3C9F47F3-1641-43C7-B76C-BF5D7EA9CA4A}" destId="{3D8E259F-981A-417E-A6C5-9482A530DB39}" srcOrd="4" destOrd="0" presId="urn:microsoft.com/office/officeart/2005/8/layout/radial4"/>
    <dgm:cxn modelId="{E60C44D1-81AD-4A1A-B81C-F4C002447678}" type="presParOf" srcId="{3C9F47F3-1641-43C7-B76C-BF5D7EA9CA4A}" destId="{BD6559F6-9C1E-48C9-82F7-31DB5366E6D6}" srcOrd="5" destOrd="0" presId="urn:microsoft.com/office/officeart/2005/8/layout/radial4"/>
    <dgm:cxn modelId="{5EEC54D7-4C4B-462C-9DB3-3AF500CD729E}" type="presParOf" srcId="{3C9F47F3-1641-43C7-B76C-BF5D7EA9CA4A}" destId="{4B0DDFEF-D858-4B11-8833-8B2BE4383F25}" srcOrd="6" destOrd="0" presId="urn:microsoft.com/office/officeart/2005/8/layout/radial4"/>
    <dgm:cxn modelId="{5A432767-6C0E-4833-9FC1-AFADF2426C9C}" type="presParOf" srcId="{3C9F47F3-1641-43C7-B76C-BF5D7EA9CA4A}" destId="{0DAE978D-2DB2-469F-BA1E-753BBBB45CD5}" srcOrd="7" destOrd="0" presId="urn:microsoft.com/office/officeart/2005/8/layout/radial4"/>
    <dgm:cxn modelId="{E2BF6CC4-24FA-4652-9904-87831E38F985}" type="presParOf" srcId="{3C9F47F3-1641-43C7-B76C-BF5D7EA9CA4A}" destId="{435A0B01-AC8F-4453-AB48-4AF34C97F019}" srcOrd="8" destOrd="0" presId="urn:microsoft.com/office/officeart/2005/8/layout/radial4"/>
    <dgm:cxn modelId="{3CB84F09-5543-4A20-84D5-0CE4057CCF7A}" type="presParOf" srcId="{3C9F47F3-1641-43C7-B76C-BF5D7EA9CA4A}" destId="{0CE8C5EC-5708-457E-8633-196C88B16342}" srcOrd="9" destOrd="0" presId="urn:microsoft.com/office/officeart/2005/8/layout/radial4"/>
    <dgm:cxn modelId="{4FCE6F23-FED2-427B-B3D9-70EFCC2F667E}" type="presParOf" srcId="{3C9F47F3-1641-43C7-B76C-BF5D7EA9CA4A}" destId="{B36CB687-B52E-4EA4-BB0A-B2BBB8FD8A01}" srcOrd="10" destOrd="0" presId="urn:microsoft.com/office/officeart/2005/8/layout/radial4"/>
  </dgm:cxnLst>
  <dgm:bg/>
  <dgm:whole/>
  <dgm:extLst>
    <a:ext uri="http://schemas.microsoft.com/office/drawing/2008/diagram">
      <dsp:dataModelExt xmlns:dsp="http://schemas.microsoft.com/office/drawing/2008/diagram" xmlns="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38C69588-E8E6-4610-9EA8-362C9220A091}">
      <dsp:nvSpPr>
        <dsp:cNvPr id="0" name=""/>
        <dsp:cNvSpPr/>
      </dsp:nvSpPr>
      <dsp:spPr>
        <a:xfrm>
          <a:off x="933695" y="4219854"/>
          <a:ext cx="6683726" cy="1396038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lvl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600" b="1" kern="1200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rPr>
            <a:t>Причины речевых расстройств</a:t>
          </a:r>
          <a:endParaRPr lang="ru-RU" sz="3600" b="1" kern="1200" dirty="0">
            <a:solidFill>
              <a:srgbClr val="FF0000"/>
            </a:solidFill>
            <a:latin typeface="Times New Roman" pitchFamily="18" charset="0"/>
            <a:cs typeface="Times New Roman" pitchFamily="18" charset="0"/>
          </a:endParaRPr>
        </a:p>
      </dsp:txBody>
      <dsp:txXfrm>
        <a:off x="933695" y="4219854"/>
        <a:ext cx="6683726" cy="1396038"/>
      </dsp:txXfrm>
    </dsp:sp>
    <dsp:sp modelId="{05598DAC-434D-4753-BB25-0F7221C508C8}">
      <dsp:nvSpPr>
        <dsp:cNvPr id="0" name=""/>
        <dsp:cNvSpPr/>
      </dsp:nvSpPr>
      <dsp:spPr>
        <a:xfrm rot="13923884">
          <a:off x="1317229" y="3042411"/>
          <a:ext cx="2765334" cy="756365"/>
        </a:xfrm>
        <a:prstGeom prst="lef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EFF19BC-32A4-4533-B35B-6B8545FECC73}">
      <dsp:nvSpPr>
        <dsp:cNvPr id="0" name=""/>
        <dsp:cNvSpPr/>
      </dsp:nvSpPr>
      <dsp:spPr>
        <a:xfrm>
          <a:off x="-277379" y="122605"/>
          <a:ext cx="4433866" cy="3596690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200" b="1" kern="1200" dirty="0" smtClean="0">
              <a:latin typeface="Times New Roman" pitchFamily="18" charset="0"/>
              <a:cs typeface="Times New Roman" pitchFamily="18" charset="0"/>
            </a:rPr>
            <a:t>Внутренние факторы (эндогенные) </a:t>
          </a:r>
          <a:endParaRPr lang="ru-RU" sz="2000" b="1" kern="1200" dirty="0" smtClean="0">
            <a:latin typeface="Times New Roman" pitchFamily="18" charset="0"/>
            <a:cs typeface="Times New Roman" pitchFamily="18" charset="0"/>
          </a:endParaRPr>
        </a:p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000" kern="1200" dirty="0" smtClean="0">
              <a:latin typeface="Times New Roman" pitchFamily="18" charset="0"/>
              <a:cs typeface="Times New Roman" pitchFamily="18" charset="0"/>
            </a:rPr>
            <a:t>приводят к повреждению центрального (участки мозга, отвечающие за воспроизведение и понимание речи) или периферического (структуры, управляющие артикуляционными органами) речевого  аппарата</a:t>
          </a:r>
          <a:endParaRPr lang="ru-RU" sz="3200" kern="1200" dirty="0" smtClean="0">
            <a:latin typeface="Times New Roman" pitchFamily="18" charset="0"/>
            <a:cs typeface="Times New Roman" pitchFamily="18" charset="0"/>
          </a:endParaRPr>
        </a:p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200" kern="1200" dirty="0" smtClean="0">
              <a:latin typeface="Times New Roman" pitchFamily="18" charset="0"/>
              <a:cs typeface="Times New Roman" pitchFamily="18" charset="0"/>
            </a:rPr>
            <a:t> </a:t>
          </a:r>
          <a:endParaRPr lang="ru-RU" sz="3200" kern="1200" dirty="0">
            <a:latin typeface="Times New Roman" pitchFamily="18" charset="0"/>
            <a:cs typeface="Times New Roman" pitchFamily="18" charset="0"/>
          </a:endParaRPr>
        </a:p>
      </dsp:txBody>
      <dsp:txXfrm>
        <a:off x="-277379" y="122605"/>
        <a:ext cx="4433866" cy="3596690"/>
      </dsp:txXfrm>
    </dsp:sp>
    <dsp:sp modelId="{1FA22904-6EAC-4FD9-A66D-8831E0462BCB}">
      <dsp:nvSpPr>
        <dsp:cNvPr id="0" name=""/>
        <dsp:cNvSpPr/>
      </dsp:nvSpPr>
      <dsp:spPr>
        <a:xfrm rot="18341776">
          <a:off x="4192665" y="3069004"/>
          <a:ext cx="2693490" cy="756365"/>
        </a:xfrm>
        <a:prstGeom prst="lef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60B112B-1C85-41B1-95E2-85B4F0C499F6}">
      <dsp:nvSpPr>
        <dsp:cNvPr id="0" name=""/>
        <dsp:cNvSpPr/>
      </dsp:nvSpPr>
      <dsp:spPr>
        <a:xfrm>
          <a:off x="4304387" y="104088"/>
          <a:ext cx="4260432" cy="3617485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200" b="1" kern="1200" dirty="0" smtClean="0">
              <a:latin typeface="Times New Roman" pitchFamily="18" charset="0"/>
              <a:cs typeface="Times New Roman" pitchFamily="18" charset="0"/>
            </a:rPr>
            <a:t>Внешние факторы </a:t>
          </a:r>
        </a:p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200" b="1" kern="1200" dirty="0" smtClean="0">
              <a:latin typeface="Times New Roman" pitchFamily="18" charset="0"/>
              <a:cs typeface="Times New Roman" pitchFamily="18" charset="0"/>
            </a:rPr>
            <a:t>(экзогенные) </a:t>
          </a:r>
          <a:endParaRPr lang="ru-RU" sz="2000" b="1" kern="1200" dirty="0" smtClean="0">
            <a:latin typeface="Times New Roman" pitchFamily="18" charset="0"/>
            <a:cs typeface="Times New Roman" pitchFamily="18" charset="0"/>
          </a:endParaRPr>
        </a:p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000" kern="1200" dirty="0" smtClean="0">
              <a:latin typeface="Times New Roman" pitchFamily="18" charset="0"/>
              <a:cs typeface="Times New Roman" pitchFamily="18" charset="0"/>
            </a:rPr>
            <a:t>препятствуют нормальной работе речевого аппарата</a:t>
          </a:r>
          <a:endParaRPr lang="ru-RU" sz="3200" kern="1200" dirty="0">
            <a:latin typeface="Times New Roman" pitchFamily="18" charset="0"/>
            <a:cs typeface="Times New Roman" pitchFamily="18" charset="0"/>
          </a:endParaRPr>
        </a:p>
      </dsp:txBody>
      <dsp:txXfrm>
        <a:off x="4304387" y="104088"/>
        <a:ext cx="4260432" cy="3617485"/>
      </dsp:txXfrm>
    </dsp:sp>
  </dsp:spTree>
</dsp:drawing>
</file>

<file path=ppt/diagrams/drawing2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9AD97615-6397-4468-8112-93091A39064A}">
      <dsp:nvSpPr>
        <dsp:cNvPr id="0" name=""/>
        <dsp:cNvSpPr/>
      </dsp:nvSpPr>
      <dsp:spPr>
        <a:xfrm>
          <a:off x="2194944" y="3824123"/>
          <a:ext cx="3176925" cy="773115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3495" tIns="23495" rIns="23495" bIns="23495" numCol="1" spcCol="1270" anchor="ctr" anchorCtr="0">
          <a:noAutofit/>
        </a:bodyPr>
        <a:lstStyle/>
        <a:p>
          <a:pPr lvl="0" algn="ctr" defTabSz="1644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700" b="1" kern="1200" dirty="0" smtClean="0">
              <a:latin typeface="Times New Roman" pitchFamily="18" charset="0"/>
              <a:cs typeface="Times New Roman" pitchFamily="18" charset="0"/>
            </a:rPr>
            <a:t>родители</a:t>
          </a:r>
          <a:endParaRPr lang="ru-RU" sz="3700" b="1" kern="1200" dirty="0">
            <a:latin typeface="Times New Roman" pitchFamily="18" charset="0"/>
            <a:cs typeface="Times New Roman" pitchFamily="18" charset="0"/>
          </a:endParaRPr>
        </a:p>
      </dsp:txBody>
      <dsp:txXfrm>
        <a:off x="2194944" y="3824123"/>
        <a:ext cx="3176925" cy="773115"/>
      </dsp:txXfrm>
    </dsp:sp>
    <dsp:sp modelId="{F07AC466-CF44-4C1F-97E7-C11A4754703A}">
      <dsp:nvSpPr>
        <dsp:cNvPr id="0" name=""/>
        <dsp:cNvSpPr/>
      </dsp:nvSpPr>
      <dsp:spPr>
        <a:xfrm rot="3204502">
          <a:off x="1759407" y="3683676"/>
          <a:ext cx="609916" cy="328125"/>
        </a:xfrm>
        <a:prstGeom prst="lef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7C479D83-EEB7-4265-AEF0-F61102F9367A}">
      <dsp:nvSpPr>
        <dsp:cNvPr id="0" name=""/>
        <dsp:cNvSpPr/>
      </dsp:nvSpPr>
      <dsp:spPr>
        <a:xfrm>
          <a:off x="-401273" y="2580821"/>
          <a:ext cx="3457947" cy="959670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400" kern="1200" dirty="0" smtClean="0">
              <a:latin typeface="Times New Roman" pitchFamily="18" charset="0"/>
              <a:cs typeface="Times New Roman" pitchFamily="18" charset="0"/>
            </a:rPr>
            <a:t>Чаще читать стихи, сказки, загадки и др.</a:t>
          </a:r>
          <a:endParaRPr lang="ru-RU" sz="2400" kern="1200" dirty="0">
            <a:latin typeface="Times New Roman" pitchFamily="18" charset="0"/>
            <a:cs typeface="Times New Roman" pitchFamily="18" charset="0"/>
          </a:endParaRPr>
        </a:p>
      </dsp:txBody>
      <dsp:txXfrm>
        <a:off x="-401273" y="2580821"/>
        <a:ext cx="3457947" cy="959670"/>
      </dsp:txXfrm>
    </dsp:sp>
    <dsp:sp modelId="{B4436ADC-8F6F-4DC8-ABB6-F28479896F42}">
      <dsp:nvSpPr>
        <dsp:cNvPr id="0" name=""/>
        <dsp:cNvSpPr/>
      </dsp:nvSpPr>
      <dsp:spPr>
        <a:xfrm rot="4959049">
          <a:off x="2643545" y="3045967"/>
          <a:ext cx="1210130" cy="323792"/>
        </a:xfrm>
        <a:prstGeom prst="lef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D8E259F-981A-417E-A6C5-9482A530DB39}">
      <dsp:nvSpPr>
        <dsp:cNvPr id="0" name=""/>
        <dsp:cNvSpPr/>
      </dsp:nvSpPr>
      <dsp:spPr>
        <a:xfrm>
          <a:off x="0" y="873453"/>
          <a:ext cx="3677705" cy="1605572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400" kern="1200" dirty="0" smtClean="0">
              <a:latin typeface="Times New Roman" pitchFamily="18" charset="0"/>
              <a:cs typeface="Times New Roman" pitchFamily="18" charset="0"/>
            </a:rPr>
            <a:t>Формировать  правильное отношение ребенка к речевому нарушению </a:t>
          </a:r>
          <a:endParaRPr lang="ru-RU" sz="2400" kern="1200" dirty="0">
            <a:latin typeface="Times New Roman" pitchFamily="18" charset="0"/>
            <a:cs typeface="Times New Roman" pitchFamily="18" charset="0"/>
          </a:endParaRPr>
        </a:p>
      </dsp:txBody>
      <dsp:txXfrm>
        <a:off x="0" y="873453"/>
        <a:ext cx="3677705" cy="1605572"/>
      </dsp:txXfrm>
    </dsp:sp>
    <dsp:sp modelId="{BD6559F6-9C1E-48C9-82F7-31DB5366E6D6}">
      <dsp:nvSpPr>
        <dsp:cNvPr id="0" name=""/>
        <dsp:cNvSpPr/>
      </dsp:nvSpPr>
      <dsp:spPr>
        <a:xfrm rot="5427224">
          <a:off x="2204472" y="2111658"/>
          <a:ext cx="3164158" cy="291668"/>
        </a:xfrm>
        <a:prstGeom prst="lef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B0DDFEF-D858-4B11-8833-8B2BE4383F25}">
      <dsp:nvSpPr>
        <dsp:cNvPr id="0" name=""/>
        <dsp:cNvSpPr/>
      </dsp:nvSpPr>
      <dsp:spPr>
        <a:xfrm>
          <a:off x="877624" y="0"/>
          <a:ext cx="5394895" cy="635210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400" kern="1200" dirty="0" smtClean="0"/>
            <a:t> </a:t>
          </a:r>
          <a:r>
            <a:rPr lang="ru-RU" sz="2400" kern="1200" dirty="0" smtClean="0">
              <a:latin typeface="Times New Roman" pitchFamily="18" charset="0"/>
              <a:cs typeface="Times New Roman" pitchFamily="18" charset="0"/>
            </a:rPr>
            <a:t>Систематически проводить коррекционную  работу дома   </a:t>
          </a:r>
          <a:endParaRPr lang="ru-RU" sz="2400" kern="1200" dirty="0">
            <a:latin typeface="Times New Roman" pitchFamily="18" charset="0"/>
            <a:cs typeface="Times New Roman" pitchFamily="18" charset="0"/>
          </a:endParaRPr>
        </a:p>
      </dsp:txBody>
      <dsp:txXfrm>
        <a:off x="877624" y="0"/>
        <a:ext cx="5394895" cy="635210"/>
      </dsp:txXfrm>
    </dsp:sp>
    <dsp:sp modelId="{0DAE978D-2DB2-469F-BA1E-753BBBB45CD5}">
      <dsp:nvSpPr>
        <dsp:cNvPr id="0" name=""/>
        <dsp:cNvSpPr/>
      </dsp:nvSpPr>
      <dsp:spPr>
        <a:xfrm rot="5917296">
          <a:off x="3615409" y="3019523"/>
          <a:ext cx="1202251" cy="343599"/>
        </a:xfrm>
        <a:prstGeom prst="lef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35A0B01-AC8F-4453-AB48-4AF34C97F019}">
      <dsp:nvSpPr>
        <dsp:cNvPr id="0" name=""/>
        <dsp:cNvSpPr/>
      </dsp:nvSpPr>
      <dsp:spPr>
        <a:xfrm>
          <a:off x="4070710" y="800964"/>
          <a:ext cx="3637965" cy="1733245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400" kern="1200" dirty="0" smtClean="0">
              <a:latin typeface="Times New Roman" pitchFamily="18" charset="0"/>
              <a:cs typeface="Times New Roman" pitchFamily="18" charset="0"/>
            </a:rPr>
            <a:t>Следить за правильностью собственной речи</a:t>
          </a:r>
          <a:endParaRPr lang="ru-RU" sz="2400" kern="1200" dirty="0">
            <a:latin typeface="Times New Roman" pitchFamily="18" charset="0"/>
            <a:cs typeface="Times New Roman" pitchFamily="18" charset="0"/>
          </a:endParaRPr>
        </a:p>
      </dsp:txBody>
      <dsp:txXfrm>
        <a:off x="4070710" y="800964"/>
        <a:ext cx="3637965" cy="1733245"/>
      </dsp:txXfrm>
    </dsp:sp>
    <dsp:sp modelId="{0CE8C5EC-5708-457E-8633-196C88B16342}">
      <dsp:nvSpPr>
        <dsp:cNvPr id="0" name=""/>
        <dsp:cNvSpPr/>
      </dsp:nvSpPr>
      <dsp:spPr>
        <a:xfrm rot="8923772">
          <a:off x="5360721" y="3911389"/>
          <a:ext cx="678223" cy="371820"/>
        </a:xfrm>
        <a:prstGeom prst="lef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36CB687-B52E-4EA4-BB0A-B2BBB8FD8A01}">
      <dsp:nvSpPr>
        <dsp:cNvPr id="0" name=""/>
        <dsp:cNvSpPr/>
      </dsp:nvSpPr>
      <dsp:spPr>
        <a:xfrm>
          <a:off x="4478841" y="2599685"/>
          <a:ext cx="3913374" cy="1222465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9530" tIns="49530" rIns="49530" bIns="4953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600" kern="1200" dirty="0" smtClean="0">
              <a:latin typeface="Times New Roman" pitchFamily="18" charset="0"/>
              <a:cs typeface="Times New Roman" pitchFamily="18" charset="0"/>
            </a:rPr>
            <a:t>Играть с ребенком, налаживать речевой, эмоциональный контакт </a:t>
          </a:r>
          <a:endParaRPr lang="ru-RU" sz="2600" kern="1200" dirty="0">
            <a:latin typeface="Times New Roman" pitchFamily="18" charset="0"/>
            <a:cs typeface="Times New Roman" pitchFamily="18" charset="0"/>
          </a:endParaRPr>
        </a:p>
      </dsp:txBody>
      <dsp:txXfrm>
        <a:off x="4478841" y="2599685"/>
        <a:ext cx="3913374" cy="1222465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radial4">
  <dgm:title val=""/>
  <dgm:desc val=""/>
  <dgm:catLst>
    <dgm:cat type="relationship" pri="19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5" srcId="1" destId="11" srcOrd="0" destOrd="0"/>
        <dgm:cxn modelId="16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0"/>
              <dgm:param type="spanAng" val="360"/>
              <dgm:param type="ctrShpMap" val="fNode"/>
            </dgm:alg>
          </dgm:if>
          <dgm:else name="Name4">
            <dgm:choose name="Name5">
              <dgm:if name="Name6" axis="ch ch" ptType="node node" st="1 1" cnt="1 0" func="cnt" op="lte" val="3">
                <dgm:alg type="cycle">
                  <dgm:param type="stAng" val="-55"/>
                  <dgm:param type="spanAng" val="110"/>
                  <dgm:param type="ctrShpMap" val="fNode"/>
                </dgm:alg>
              </dgm:if>
              <dgm:else name="Name7">
                <dgm:choose name="Name8">
                  <dgm:if name="Name9" axis="ch ch" ptType="node node" st="1 1" cnt="1 0" func="cnt" op="equ" val="4">
                    <dgm:alg type="cycle">
                      <dgm:param type="stAng" val="-75"/>
                      <dgm:param type="spanAng" val="150"/>
                      <dgm:param type="ctrShpMap" val="fNode"/>
                    </dgm:alg>
                  </dgm:if>
                  <dgm:else name="Name10">
                    <dgm:alg type="cycle">
                      <dgm:param type="stAng" val="-90"/>
                      <dgm:param type="spanAng" val="180"/>
                      <dgm:param type="ctrShpMap" val="fNode"/>
                    </dgm:alg>
                  </dgm:else>
                </dgm:choose>
              </dgm:else>
            </dgm:choose>
          </dgm:else>
        </dgm:choose>
      </dgm:if>
      <dgm:else name="Name11">
        <dgm:choose name="Name12">
          <dgm:if name="Name13" axis="ch ch" ptType="node node" st="1 1" cnt="1 0" func="cnt" op="lte" val="1">
            <dgm:alg type="cycle">
              <dgm:param type="stAng" val="0"/>
              <dgm:param type="spanAng" val="-360"/>
              <dgm:param type="ctrShpMap" val="fNode"/>
            </dgm:alg>
          </dgm:if>
          <dgm:else name="Name14">
            <dgm:choose name="Name15">
              <dgm:if name="Name16" axis="ch ch" ptType="node node" st="1 1" cnt="1 0" func="cnt" op="lte" val="3">
                <dgm:alg type="cycle">
                  <dgm:param type="stAng" val="55"/>
                  <dgm:param type="spanAng" val="-110"/>
                  <dgm:param type="ctrShpMap" val="fNode"/>
                </dgm:alg>
              </dgm:if>
              <dgm:else name="Name17">
                <dgm:choose name="Name18">
                  <dgm:if name="Name19" axis="ch ch" ptType="node node" st="1 1" cnt="1 0" func="cnt" op="equ" val="4">
                    <dgm:alg type="cycle">
                      <dgm:param type="stAng" val="75"/>
                      <dgm:param type="spanAng" val="-150"/>
                      <dgm:param type="ctrShpMap" val="fNode"/>
                    </dgm:alg>
                  </dgm:if>
                  <dgm:else name="Name20">
                    <dgm:alg type="cycle">
                      <dgm:param type="stAng" val="90"/>
                      <dgm:param type="spanAng" val="-180"/>
                      <dgm:param type="ctrShpMap" val="fNode"/>
                    </dgm:alg>
                  </dgm:else>
                </dgm:choose>
              </dgm:else>
            </dgm:choose>
          </dgm:else>
        </dgm:choose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fact="0.95"/>
      <dgm:constr type="h" for="ch" forName="parTrans" refType="w" refFor="ch" refForName="centerShape" fact="0.285"/>
      <dgm:constr type="sp" refType="w" refFor="ch" refForName="centerShape" op="equ" fact="0.23"/>
      <dgm:constr type="sibSp" refType="w" refFor="ch" refForName="node" fact="0.1"/>
      <dgm:constr type="primFontSz" for="ch" forName="node" op="equ"/>
    </dgm:constrLst>
    <dgm:choose name="Name21">
      <dgm:if name="Name22" axis="ch ch" ptType="node node" st="1 1" cnt="1 0" func="cnt" op="lte" val="5">
        <dgm:ruleLst>
          <dgm:rule type="w" for="ch" forName="centerShape" val="NaN" fact="0.27" max="NaN"/>
        </dgm:ruleLst>
      </dgm:if>
      <dgm:else name="Name23">
        <dgm:ruleLst>
          <dgm:rule type="w" for="ch" forName="centerShape" val="NaN" fact="0.27" max="NaN"/>
          <dgm:rule type="w" for="ch" forName="node" val="NaN" fact="0.7" max="NaN"/>
        </dgm:ruleLst>
      </dgm:else>
    </dgm:choose>
    <dgm:forEach name="Name24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  <dgm:constr type="primFontSz" val="65"/>
          <dgm:constr type="h" refType="w"/>
        </dgm:constrLst>
        <dgm:ruleLst>
          <dgm:rule type="primFontSz" val="5" fact="NaN" max="NaN"/>
        </dgm:ruleLst>
      </dgm:layoutNode>
      <dgm:forEach name="Name25" axis="ch">
        <dgm:forEach name="Name26" axis="self" ptType="parTrans">
          <dgm:layoutNode name="parTrans" styleLbl="bgSibTrans2D1">
            <dgm:alg type="conn">
              <dgm:param type="begPts" val="auto"/>
              <dgm:param type="endPts" val="ctr"/>
              <dgm:param type="endSty" val="noArr"/>
              <dgm:param type="begSty" val="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begPad" refType="connDist" fact="0.055"/>
              <dgm:constr type="endPad"/>
            </dgm:constrLst>
            <dgm:ruleLst/>
          </dgm:layoutNode>
        </dgm:forEach>
        <dgm:forEach name="Name27" axis="self" ptType="node">
          <dgm:layoutNode name="node" styleLbl="node1">
            <dgm:varLst>
              <dgm:bulletEnabled val="1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OrSelf" ptType="node"/>
            <dgm:constrLst>
              <dgm:constr type="primFontSz" val="65"/>
              <dgm:constr type="h" refType="w" fact="0.8"/>
              <dgm:constr type="tMarg" refType="primFontSz" fact="0.15"/>
              <dgm:constr type="bMarg" refType="primFontSz" fact="0.15"/>
              <dgm:constr type="lMarg" refType="primFontSz" fact="0.15"/>
              <dgm:constr type="rMarg" refType="primFontSz" fact="0.1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radial4">
  <dgm:title val=""/>
  <dgm:desc val=""/>
  <dgm:catLst>
    <dgm:cat type="relationship" pri="19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5" srcId="1" destId="11" srcOrd="0" destOrd="0"/>
        <dgm:cxn modelId="16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0"/>
              <dgm:param type="spanAng" val="360"/>
              <dgm:param type="ctrShpMap" val="fNode"/>
            </dgm:alg>
          </dgm:if>
          <dgm:else name="Name4">
            <dgm:choose name="Name5">
              <dgm:if name="Name6" axis="ch ch" ptType="node node" st="1 1" cnt="1 0" func="cnt" op="lte" val="3">
                <dgm:alg type="cycle">
                  <dgm:param type="stAng" val="-55"/>
                  <dgm:param type="spanAng" val="110"/>
                  <dgm:param type="ctrShpMap" val="fNode"/>
                </dgm:alg>
              </dgm:if>
              <dgm:else name="Name7">
                <dgm:choose name="Name8">
                  <dgm:if name="Name9" axis="ch ch" ptType="node node" st="1 1" cnt="1 0" func="cnt" op="equ" val="4">
                    <dgm:alg type="cycle">
                      <dgm:param type="stAng" val="-75"/>
                      <dgm:param type="spanAng" val="150"/>
                      <dgm:param type="ctrShpMap" val="fNode"/>
                    </dgm:alg>
                  </dgm:if>
                  <dgm:else name="Name10">
                    <dgm:alg type="cycle">
                      <dgm:param type="stAng" val="-90"/>
                      <dgm:param type="spanAng" val="180"/>
                      <dgm:param type="ctrShpMap" val="fNode"/>
                    </dgm:alg>
                  </dgm:else>
                </dgm:choose>
              </dgm:else>
            </dgm:choose>
          </dgm:else>
        </dgm:choose>
      </dgm:if>
      <dgm:else name="Name11">
        <dgm:choose name="Name12">
          <dgm:if name="Name13" axis="ch ch" ptType="node node" st="1 1" cnt="1 0" func="cnt" op="lte" val="1">
            <dgm:alg type="cycle">
              <dgm:param type="stAng" val="0"/>
              <dgm:param type="spanAng" val="-360"/>
              <dgm:param type="ctrShpMap" val="fNode"/>
            </dgm:alg>
          </dgm:if>
          <dgm:else name="Name14">
            <dgm:choose name="Name15">
              <dgm:if name="Name16" axis="ch ch" ptType="node node" st="1 1" cnt="1 0" func="cnt" op="lte" val="3">
                <dgm:alg type="cycle">
                  <dgm:param type="stAng" val="55"/>
                  <dgm:param type="spanAng" val="-110"/>
                  <dgm:param type="ctrShpMap" val="fNode"/>
                </dgm:alg>
              </dgm:if>
              <dgm:else name="Name17">
                <dgm:choose name="Name18">
                  <dgm:if name="Name19" axis="ch ch" ptType="node node" st="1 1" cnt="1 0" func="cnt" op="equ" val="4">
                    <dgm:alg type="cycle">
                      <dgm:param type="stAng" val="75"/>
                      <dgm:param type="spanAng" val="-150"/>
                      <dgm:param type="ctrShpMap" val="fNode"/>
                    </dgm:alg>
                  </dgm:if>
                  <dgm:else name="Name20">
                    <dgm:alg type="cycle">
                      <dgm:param type="stAng" val="90"/>
                      <dgm:param type="spanAng" val="-180"/>
                      <dgm:param type="ctrShpMap" val="fNode"/>
                    </dgm:alg>
                  </dgm:else>
                </dgm:choose>
              </dgm:else>
            </dgm:choose>
          </dgm:else>
        </dgm:choose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fact="0.95"/>
      <dgm:constr type="h" for="ch" forName="parTrans" refType="w" refFor="ch" refForName="centerShape" fact="0.285"/>
      <dgm:constr type="sp" refType="w" refFor="ch" refForName="centerShape" op="equ" fact="0.23"/>
      <dgm:constr type="sibSp" refType="w" refFor="ch" refForName="node" fact="0.1"/>
      <dgm:constr type="primFontSz" for="ch" forName="node" op="equ"/>
    </dgm:constrLst>
    <dgm:choose name="Name21">
      <dgm:if name="Name22" axis="ch ch" ptType="node node" st="1 1" cnt="1 0" func="cnt" op="lte" val="5">
        <dgm:ruleLst>
          <dgm:rule type="w" for="ch" forName="centerShape" val="NaN" fact="0.27" max="NaN"/>
        </dgm:ruleLst>
      </dgm:if>
      <dgm:else name="Name23">
        <dgm:ruleLst>
          <dgm:rule type="w" for="ch" forName="centerShape" val="NaN" fact="0.27" max="NaN"/>
          <dgm:rule type="w" for="ch" forName="node" val="NaN" fact="0.7" max="NaN"/>
        </dgm:ruleLst>
      </dgm:else>
    </dgm:choose>
    <dgm:forEach name="Name24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  <dgm:constr type="primFontSz" val="65"/>
          <dgm:constr type="h" refType="w"/>
        </dgm:constrLst>
        <dgm:ruleLst>
          <dgm:rule type="primFontSz" val="5" fact="NaN" max="NaN"/>
        </dgm:ruleLst>
      </dgm:layoutNode>
      <dgm:forEach name="Name25" axis="ch">
        <dgm:forEach name="Name26" axis="self" ptType="parTrans">
          <dgm:layoutNode name="parTrans" styleLbl="bgSibTrans2D1">
            <dgm:alg type="conn">
              <dgm:param type="begPts" val="auto"/>
              <dgm:param type="endPts" val="ctr"/>
              <dgm:param type="endSty" val="noArr"/>
              <dgm:param type="begSty" val="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begPad" refType="connDist" fact="0.055"/>
              <dgm:constr type="endPad"/>
            </dgm:constrLst>
            <dgm:ruleLst/>
          </dgm:layoutNode>
        </dgm:forEach>
        <dgm:forEach name="Name27" axis="self" ptType="node">
          <dgm:layoutNode name="node" styleLbl="node1">
            <dgm:varLst>
              <dgm:bulletEnabled val="1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OrSelf" ptType="node"/>
            <dgm:constrLst>
              <dgm:constr type="primFontSz" val="65"/>
              <dgm:constr type="h" refType="w" fact="0.8"/>
              <dgm:constr type="tMarg" refType="primFontSz" fact="0.15"/>
              <dgm:constr type="bMarg" refType="primFontSz" fact="0.15"/>
              <dgm:constr type="lMarg" refType="primFontSz" fact="0.15"/>
              <dgm:constr type="rMarg" refType="primFontSz" fact="0.1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F02F74E-5FB2-4B3B-A3D3-DE0515CBD727}" type="datetimeFigureOut">
              <a:rPr lang="ru-RU" smtClean="0"/>
              <a:pPr/>
              <a:t>29.11.2015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7819996-3157-49F0-8C61-0F874B8072C8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21496219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62353909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10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86259370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11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47629276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12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47629276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13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47629276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14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68538724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15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69991420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16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20767582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17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3296399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18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22527987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19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6138646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73763965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20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08494207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21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80227890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22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45646427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23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24826793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24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426203712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33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36357315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34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76243386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35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76243386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36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76243386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37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76243386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18862490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38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76243386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39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76243386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40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76243386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41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76243386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42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76243386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43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76243386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44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76243386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54708278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06436906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21663981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73501902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85511409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819996-3157-49F0-8C61-0F874B8072C8}" type="slidenum">
              <a:rPr lang="ru-RU" smtClean="0"/>
              <a:pPr/>
              <a:t>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42293478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4F5696-2466-48CE-BA09-77E3964DCCE1}" type="datetimeFigureOut">
              <a:rPr lang="ru-RU" smtClean="0"/>
              <a:pPr/>
              <a:t>29.11.2015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90A46B-3725-46BC-B14A-575E85493FCD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4F5696-2466-48CE-BA09-77E3964DCCE1}" type="datetimeFigureOut">
              <a:rPr lang="ru-RU" smtClean="0"/>
              <a:pPr/>
              <a:t>29.11.2015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90A46B-3725-46BC-B14A-575E85493FCD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4F5696-2466-48CE-BA09-77E3964DCCE1}" type="datetimeFigureOut">
              <a:rPr lang="ru-RU" smtClean="0"/>
              <a:pPr/>
              <a:t>29.11.2015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90A46B-3725-46BC-B14A-575E85493FCD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4F5696-2466-48CE-BA09-77E3964DCCE1}" type="datetimeFigureOut">
              <a:rPr lang="ru-RU" smtClean="0"/>
              <a:pPr/>
              <a:t>29.11.2015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90A46B-3725-46BC-B14A-575E85493FCD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4F5696-2466-48CE-BA09-77E3964DCCE1}" type="datetimeFigureOut">
              <a:rPr lang="ru-RU" smtClean="0"/>
              <a:pPr/>
              <a:t>29.11.2015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90A46B-3725-46BC-B14A-575E85493FCD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4F5696-2466-48CE-BA09-77E3964DCCE1}" type="datetimeFigureOut">
              <a:rPr lang="ru-RU" smtClean="0"/>
              <a:pPr/>
              <a:t>29.11.2015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90A46B-3725-46BC-B14A-575E85493FCD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4F5696-2466-48CE-BA09-77E3964DCCE1}" type="datetimeFigureOut">
              <a:rPr lang="ru-RU" smtClean="0"/>
              <a:pPr/>
              <a:t>29.11.2015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90A46B-3725-46BC-B14A-575E85493FCD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4F5696-2466-48CE-BA09-77E3964DCCE1}" type="datetimeFigureOut">
              <a:rPr lang="ru-RU" smtClean="0"/>
              <a:pPr/>
              <a:t>29.11.2015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90A46B-3725-46BC-B14A-575E85493FCD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4F5696-2466-48CE-BA09-77E3964DCCE1}" type="datetimeFigureOut">
              <a:rPr lang="ru-RU" smtClean="0"/>
              <a:pPr/>
              <a:t>29.11.2015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90A46B-3725-46BC-B14A-575E85493FCD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4F5696-2466-48CE-BA09-77E3964DCCE1}" type="datetimeFigureOut">
              <a:rPr lang="ru-RU" smtClean="0"/>
              <a:pPr/>
              <a:t>29.11.2015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90A46B-3725-46BC-B14A-575E85493FCD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4F5696-2466-48CE-BA09-77E3964DCCE1}" type="datetimeFigureOut">
              <a:rPr lang="ru-RU" smtClean="0"/>
              <a:pPr/>
              <a:t>29.11.2015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90A46B-3725-46BC-B14A-575E85493FCD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C4F5696-2466-48CE-BA09-77E3964DCCE1}" type="datetimeFigureOut">
              <a:rPr lang="ru-RU" smtClean="0"/>
              <a:pPr/>
              <a:t>29.11.2015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90A46B-3725-46BC-B14A-575E85493FCD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jpeg"/><Relationship Id="rId5" Type="http://schemas.openxmlformats.org/officeDocument/2006/relationships/image" Target="../media/image3.jpeg"/><Relationship Id="rId4" Type="http://schemas.openxmlformats.org/officeDocument/2006/relationships/image" Target="../media/image2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2.xml"/><Relationship Id="rId5" Type="http://schemas.openxmlformats.org/officeDocument/2006/relationships/diagramQuickStyle" Target="../diagrams/quickStyle2.xml"/><Relationship Id="rId4" Type="http://schemas.openxmlformats.org/officeDocument/2006/relationships/diagramLayout" Target="../diagrams/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jpeg"/><Relationship Id="rId3" Type="http://schemas.openxmlformats.org/officeDocument/2006/relationships/image" Target="../media/image23.jpeg"/><Relationship Id="rId7" Type="http://schemas.openxmlformats.org/officeDocument/2006/relationships/image" Target="../media/image27.jpe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6.jpeg"/><Relationship Id="rId5" Type="http://schemas.openxmlformats.org/officeDocument/2006/relationships/image" Target="../media/image25.jpeg"/><Relationship Id="rId4" Type="http://schemas.openxmlformats.org/officeDocument/2006/relationships/image" Target="../media/image24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pn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.jpeg"/><Relationship Id="rId5" Type="http://schemas.openxmlformats.org/officeDocument/2006/relationships/image" Target="../media/image33.jpeg"/><Relationship Id="rId4" Type="http://schemas.openxmlformats.org/officeDocument/2006/relationships/image" Target="../media/image32.jpe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7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2" name="Группа 271"/>
          <p:cNvGrpSpPr/>
          <p:nvPr/>
        </p:nvGrpSpPr>
        <p:grpSpPr>
          <a:xfrm>
            <a:off x="1202930" y="1602005"/>
            <a:ext cx="6461888" cy="5576507"/>
            <a:chOff x="2000200" y="2285329"/>
            <a:chExt cx="6461888" cy="5576507"/>
          </a:xfrm>
        </p:grpSpPr>
        <p:sp>
          <p:nvSpPr>
            <p:cNvPr id="86" name="Полилиния 85"/>
            <p:cNvSpPr/>
            <p:nvPr/>
          </p:nvSpPr>
          <p:spPr>
            <a:xfrm rot="19697534">
              <a:off x="2844885" y="2748695"/>
              <a:ext cx="2596519" cy="5113141"/>
            </a:xfrm>
            <a:custGeom>
              <a:avLst/>
              <a:gdLst>
                <a:gd name="connsiteX0" fmla="*/ 1639614 w 1639614"/>
                <a:gd name="connsiteY0" fmla="*/ 5465379 h 5465379"/>
                <a:gd name="connsiteX1" fmla="*/ 0 w 1639614"/>
                <a:gd name="connsiteY1" fmla="*/ 0 h 5465379"/>
                <a:gd name="connsiteX2" fmla="*/ 1387365 w 1639614"/>
                <a:gd name="connsiteY2" fmla="*/ 5465379 h 5465379"/>
                <a:gd name="connsiteX3" fmla="*/ 1639614 w 1639614"/>
                <a:gd name="connsiteY3" fmla="*/ 5465379 h 5465379"/>
                <a:gd name="connsiteX0" fmla="*/ 1639614 w 1639614"/>
                <a:gd name="connsiteY0" fmla="*/ 5465379 h 5465379"/>
                <a:gd name="connsiteX1" fmla="*/ 0 w 1639614"/>
                <a:gd name="connsiteY1" fmla="*/ 0 h 5465379"/>
                <a:gd name="connsiteX2" fmla="*/ 1387365 w 1639614"/>
                <a:gd name="connsiteY2" fmla="*/ 5465379 h 5465379"/>
                <a:gd name="connsiteX3" fmla="*/ 1639614 w 1639614"/>
                <a:gd name="connsiteY3" fmla="*/ 5465379 h 5465379"/>
                <a:gd name="connsiteX0" fmla="*/ 1639614 w 1639614"/>
                <a:gd name="connsiteY0" fmla="*/ 5465379 h 5465379"/>
                <a:gd name="connsiteX1" fmla="*/ 0 w 1639614"/>
                <a:gd name="connsiteY1" fmla="*/ 0 h 5465379"/>
                <a:gd name="connsiteX2" fmla="*/ 1387365 w 1639614"/>
                <a:gd name="connsiteY2" fmla="*/ 5465379 h 5465379"/>
                <a:gd name="connsiteX3" fmla="*/ 1639614 w 1639614"/>
                <a:gd name="connsiteY3" fmla="*/ 5465379 h 5465379"/>
                <a:gd name="connsiteX0" fmla="*/ 1639614 w 1639614"/>
                <a:gd name="connsiteY0" fmla="*/ 5465379 h 5465379"/>
                <a:gd name="connsiteX1" fmla="*/ 0 w 1639614"/>
                <a:gd name="connsiteY1" fmla="*/ 0 h 5465379"/>
                <a:gd name="connsiteX2" fmla="*/ 1387365 w 1639614"/>
                <a:gd name="connsiteY2" fmla="*/ 5465379 h 5465379"/>
                <a:gd name="connsiteX3" fmla="*/ 1639614 w 1639614"/>
                <a:gd name="connsiteY3" fmla="*/ 5465379 h 5465379"/>
                <a:gd name="connsiteX0" fmla="*/ 1639614 w 1639614"/>
                <a:gd name="connsiteY0" fmla="*/ 5465379 h 5465379"/>
                <a:gd name="connsiteX1" fmla="*/ 0 w 1639614"/>
                <a:gd name="connsiteY1" fmla="*/ 0 h 5465379"/>
                <a:gd name="connsiteX2" fmla="*/ 1387365 w 1639614"/>
                <a:gd name="connsiteY2" fmla="*/ 5465379 h 5465379"/>
                <a:gd name="connsiteX3" fmla="*/ 1639614 w 1639614"/>
                <a:gd name="connsiteY3" fmla="*/ 5465379 h 5465379"/>
                <a:gd name="connsiteX0" fmla="*/ 1905186 w 1905186"/>
                <a:gd name="connsiteY0" fmla="*/ 5465379 h 5465379"/>
                <a:gd name="connsiteX1" fmla="*/ 265572 w 1905186"/>
                <a:gd name="connsiteY1" fmla="*/ 0 h 5465379"/>
                <a:gd name="connsiteX2" fmla="*/ 1652937 w 1905186"/>
                <a:gd name="connsiteY2" fmla="*/ 5465379 h 5465379"/>
                <a:gd name="connsiteX3" fmla="*/ 1905186 w 1905186"/>
                <a:gd name="connsiteY3" fmla="*/ 5465379 h 5465379"/>
                <a:gd name="connsiteX0" fmla="*/ 1905186 w 1905186"/>
                <a:gd name="connsiteY0" fmla="*/ 5465379 h 5465379"/>
                <a:gd name="connsiteX1" fmla="*/ 265572 w 1905186"/>
                <a:gd name="connsiteY1" fmla="*/ 0 h 5465379"/>
                <a:gd name="connsiteX2" fmla="*/ 1652937 w 1905186"/>
                <a:gd name="connsiteY2" fmla="*/ 5465379 h 5465379"/>
                <a:gd name="connsiteX3" fmla="*/ 1905186 w 1905186"/>
                <a:gd name="connsiteY3" fmla="*/ 5465379 h 5465379"/>
                <a:gd name="connsiteX0" fmla="*/ 1905186 w 1905186"/>
                <a:gd name="connsiteY0" fmla="*/ 5465379 h 5465379"/>
                <a:gd name="connsiteX1" fmla="*/ 265572 w 1905186"/>
                <a:gd name="connsiteY1" fmla="*/ 0 h 5465379"/>
                <a:gd name="connsiteX2" fmla="*/ 1652937 w 1905186"/>
                <a:gd name="connsiteY2" fmla="*/ 5465379 h 5465379"/>
                <a:gd name="connsiteX3" fmla="*/ 1905186 w 1905186"/>
                <a:gd name="connsiteY3" fmla="*/ 5465379 h 5465379"/>
                <a:gd name="connsiteX0" fmla="*/ 1905186 w 1905186"/>
                <a:gd name="connsiteY0" fmla="*/ 5465379 h 5465379"/>
                <a:gd name="connsiteX1" fmla="*/ 265572 w 1905186"/>
                <a:gd name="connsiteY1" fmla="*/ 0 h 5465379"/>
                <a:gd name="connsiteX2" fmla="*/ 1652937 w 1905186"/>
                <a:gd name="connsiteY2" fmla="*/ 5465379 h 5465379"/>
                <a:gd name="connsiteX3" fmla="*/ 1905186 w 1905186"/>
                <a:gd name="connsiteY3" fmla="*/ 5465379 h 5465379"/>
                <a:gd name="connsiteX0" fmla="*/ 1981927 w 1981927"/>
                <a:gd name="connsiteY0" fmla="*/ 5465379 h 5465379"/>
                <a:gd name="connsiteX1" fmla="*/ 342313 w 1981927"/>
                <a:gd name="connsiteY1" fmla="*/ 0 h 5465379"/>
                <a:gd name="connsiteX2" fmla="*/ 1729678 w 1981927"/>
                <a:gd name="connsiteY2" fmla="*/ 5465379 h 5465379"/>
                <a:gd name="connsiteX3" fmla="*/ 1981927 w 1981927"/>
                <a:gd name="connsiteY3" fmla="*/ 5465379 h 5465379"/>
                <a:gd name="connsiteX0" fmla="*/ 1905186 w 1905186"/>
                <a:gd name="connsiteY0" fmla="*/ 5465379 h 5465379"/>
                <a:gd name="connsiteX1" fmla="*/ 265572 w 1905186"/>
                <a:gd name="connsiteY1" fmla="*/ 0 h 5465379"/>
                <a:gd name="connsiteX2" fmla="*/ 1652937 w 1905186"/>
                <a:gd name="connsiteY2" fmla="*/ 5465379 h 5465379"/>
                <a:gd name="connsiteX3" fmla="*/ 1905186 w 1905186"/>
                <a:gd name="connsiteY3" fmla="*/ 5465379 h 5465379"/>
                <a:gd name="connsiteX0" fmla="*/ 2030566 w 2030566"/>
                <a:gd name="connsiteY0" fmla="*/ 5465379 h 5465379"/>
                <a:gd name="connsiteX1" fmla="*/ 390952 w 2030566"/>
                <a:gd name="connsiteY1" fmla="*/ 0 h 5465379"/>
                <a:gd name="connsiteX2" fmla="*/ 1778317 w 2030566"/>
                <a:gd name="connsiteY2" fmla="*/ 5465379 h 5465379"/>
                <a:gd name="connsiteX3" fmla="*/ 2030566 w 2030566"/>
                <a:gd name="connsiteY3" fmla="*/ 5465379 h 5465379"/>
                <a:gd name="connsiteX0" fmla="*/ 1905186 w 1905186"/>
                <a:gd name="connsiteY0" fmla="*/ 5465379 h 5465379"/>
                <a:gd name="connsiteX1" fmla="*/ 265572 w 1905186"/>
                <a:gd name="connsiteY1" fmla="*/ 0 h 5465379"/>
                <a:gd name="connsiteX2" fmla="*/ 1652937 w 1905186"/>
                <a:gd name="connsiteY2" fmla="*/ 5465379 h 5465379"/>
                <a:gd name="connsiteX3" fmla="*/ 1905186 w 1905186"/>
                <a:gd name="connsiteY3" fmla="*/ 5465379 h 5465379"/>
                <a:gd name="connsiteX0" fmla="*/ 1905186 w 1905186"/>
                <a:gd name="connsiteY0" fmla="*/ 5465379 h 5465379"/>
                <a:gd name="connsiteX1" fmla="*/ 265572 w 1905186"/>
                <a:gd name="connsiteY1" fmla="*/ 0 h 5465379"/>
                <a:gd name="connsiteX2" fmla="*/ 1652937 w 1905186"/>
                <a:gd name="connsiteY2" fmla="*/ 5465379 h 5465379"/>
                <a:gd name="connsiteX3" fmla="*/ 1905186 w 1905186"/>
                <a:gd name="connsiteY3" fmla="*/ 5465379 h 5465379"/>
                <a:gd name="connsiteX0" fmla="*/ 1819550 w 1819550"/>
                <a:gd name="connsiteY0" fmla="*/ 5465379 h 5465379"/>
                <a:gd name="connsiteX1" fmla="*/ 179936 w 1819550"/>
                <a:gd name="connsiteY1" fmla="*/ 0 h 5465379"/>
                <a:gd name="connsiteX2" fmla="*/ 1567301 w 1819550"/>
                <a:gd name="connsiteY2" fmla="*/ 5465379 h 5465379"/>
                <a:gd name="connsiteX3" fmla="*/ 1819550 w 1819550"/>
                <a:gd name="connsiteY3" fmla="*/ 5465379 h 5465379"/>
                <a:gd name="connsiteX0" fmla="*/ 1819550 w 1819550"/>
                <a:gd name="connsiteY0" fmla="*/ 5465379 h 5465379"/>
                <a:gd name="connsiteX1" fmla="*/ 179936 w 1819550"/>
                <a:gd name="connsiteY1" fmla="*/ 0 h 5465379"/>
                <a:gd name="connsiteX2" fmla="*/ 1567301 w 1819550"/>
                <a:gd name="connsiteY2" fmla="*/ 5465379 h 5465379"/>
                <a:gd name="connsiteX3" fmla="*/ 1819550 w 1819550"/>
                <a:gd name="connsiteY3" fmla="*/ 5465379 h 5465379"/>
                <a:gd name="connsiteX0" fmla="*/ 1819550 w 1819550"/>
                <a:gd name="connsiteY0" fmla="*/ 5465379 h 5465379"/>
                <a:gd name="connsiteX1" fmla="*/ 179936 w 1819550"/>
                <a:gd name="connsiteY1" fmla="*/ 0 h 5465379"/>
                <a:gd name="connsiteX2" fmla="*/ 1567301 w 1819550"/>
                <a:gd name="connsiteY2" fmla="*/ 5465379 h 5465379"/>
                <a:gd name="connsiteX3" fmla="*/ 1819550 w 1819550"/>
                <a:gd name="connsiteY3" fmla="*/ 5465379 h 5465379"/>
                <a:gd name="connsiteX0" fmla="*/ 2454247 w 2454247"/>
                <a:gd name="connsiteY0" fmla="*/ 5465379 h 5465379"/>
                <a:gd name="connsiteX1" fmla="*/ 814633 w 2454247"/>
                <a:gd name="connsiteY1" fmla="*/ 0 h 5465379"/>
                <a:gd name="connsiteX2" fmla="*/ 1552296 w 2454247"/>
                <a:gd name="connsiteY2" fmla="*/ 4985064 h 5465379"/>
                <a:gd name="connsiteX3" fmla="*/ 2454247 w 2454247"/>
                <a:gd name="connsiteY3" fmla="*/ 5465379 h 5465379"/>
                <a:gd name="connsiteX0" fmla="*/ 1819550 w 1819549"/>
                <a:gd name="connsiteY0" fmla="*/ 5113141 h 5113141"/>
                <a:gd name="connsiteX1" fmla="*/ 878961 w 1819549"/>
                <a:gd name="connsiteY1" fmla="*/ 0 h 5113141"/>
                <a:gd name="connsiteX2" fmla="*/ 1616624 w 1819549"/>
                <a:gd name="connsiteY2" fmla="*/ 4985064 h 5113141"/>
                <a:gd name="connsiteX3" fmla="*/ 1819550 w 1819549"/>
                <a:gd name="connsiteY3" fmla="*/ 5113141 h 5113141"/>
                <a:gd name="connsiteX0" fmla="*/ 1755222 w 1755222"/>
                <a:gd name="connsiteY0" fmla="*/ 5113141 h 5113141"/>
                <a:gd name="connsiteX1" fmla="*/ 814633 w 1755222"/>
                <a:gd name="connsiteY1" fmla="*/ 0 h 5113141"/>
                <a:gd name="connsiteX2" fmla="*/ 1552296 w 1755222"/>
                <a:gd name="connsiteY2" fmla="*/ 4985064 h 5113141"/>
                <a:gd name="connsiteX3" fmla="*/ 1755222 w 1755222"/>
                <a:gd name="connsiteY3" fmla="*/ 5113141 h 5113141"/>
                <a:gd name="connsiteX0" fmla="*/ 1755222 w 1755222"/>
                <a:gd name="connsiteY0" fmla="*/ 5113141 h 5113141"/>
                <a:gd name="connsiteX1" fmla="*/ 814633 w 1755222"/>
                <a:gd name="connsiteY1" fmla="*/ 0 h 5113141"/>
                <a:gd name="connsiteX2" fmla="*/ 1552296 w 1755222"/>
                <a:gd name="connsiteY2" fmla="*/ 4985064 h 5113141"/>
                <a:gd name="connsiteX3" fmla="*/ 1755222 w 1755222"/>
                <a:gd name="connsiteY3" fmla="*/ 5113141 h 5113141"/>
                <a:gd name="connsiteX0" fmla="*/ 1755222 w 1755222"/>
                <a:gd name="connsiteY0" fmla="*/ 5113141 h 5113141"/>
                <a:gd name="connsiteX1" fmla="*/ 814633 w 1755222"/>
                <a:gd name="connsiteY1" fmla="*/ 0 h 5113141"/>
                <a:gd name="connsiteX2" fmla="*/ 1552296 w 1755222"/>
                <a:gd name="connsiteY2" fmla="*/ 4985064 h 5113141"/>
                <a:gd name="connsiteX3" fmla="*/ 1755222 w 1755222"/>
                <a:gd name="connsiteY3" fmla="*/ 5113141 h 5113141"/>
                <a:gd name="connsiteX0" fmla="*/ 1755932 w 1755932"/>
                <a:gd name="connsiteY0" fmla="*/ 5113141 h 5113141"/>
                <a:gd name="connsiteX1" fmla="*/ 815343 w 1755932"/>
                <a:gd name="connsiteY1" fmla="*/ 0 h 5113141"/>
                <a:gd name="connsiteX2" fmla="*/ 1553006 w 1755932"/>
                <a:gd name="connsiteY2" fmla="*/ 4985064 h 5113141"/>
                <a:gd name="connsiteX3" fmla="*/ 1755932 w 1755932"/>
                <a:gd name="connsiteY3" fmla="*/ 5113141 h 5113141"/>
                <a:gd name="connsiteX0" fmla="*/ 1755932 w 1805883"/>
                <a:gd name="connsiteY0" fmla="*/ 5113141 h 5113141"/>
                <a:gd name="connsiteX1" fmla="*/ 815343 w 1805883"/>
                <a:gd name="connsiteY1" fmla="*/ 0 h 5113141"/>
                <a:gd name="connsiteX2" fmla="*/ 1553006 w 1805883"/>
                <a:gd name="connsiteY2" fmla="*/ 4985064 h 5113141"/>
                <a:gd name="connsiteX3" fmla="*/ 1755932 w 1805883"/>
                <a:gd name="connsiteY3" fmla="*/ 5113141 h 5113141"/>
                <a:gd name="connsiteX0" fmla="*/ 1755932 w 1755932"/>
                <a:gd name="connsiteY0" fmla="*/ 5113141 h 5113141"/>
                <a:gd name="connsiteX1" fmla="*/ 815343 w 1755932"/>
                <a:gd name="connsiteY1" fmla="*/ 0 h 5113141"/>
                <a:gd name="connsiteX2" fmla="*/ 1553006 w 1755932"/>
                <a:gd name="connsiteY2" fmla="*/ 4985064 h 5113141"/>
                <a:gd name="connsiteX3" fmla="*/ 1755932 w 1755932"/>
                <a:gd name="connsiteY3" fmla="*/ 5113141 h 5113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5932" h="5113141">
                  <a:moveTo>
                    <a:pt x="1755932" y="5113141"/>
                  </a:moveTo>
                  <a:cubicBezTo>
                    <a:pt x="0" y="3027674"/>
                    <a:pt x="1516251" y="300543"/>
                    <a:pt x="815343" y="0"/>
                  </a:cubicBezTo>
                  <a:cubicBezTo>
                    <a:pt x="1624576" y="821184"/>
                    <a:pt x="710" y="3307093"/>
                    <a:pt x="1553006" y="4985064"/>
                  </a:cubicBezTo>
                  <a:lnTo>
                    <a:pt x="1755932" y="5113141"/>
                  </a:ln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>
              <a:noFill/>
            </a:ln>
            <a:effectLst>
              <a:outerShdw blurRad="266700" algn="ctr" rotWithShape="0">
                <a:schemeClr val="bg1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outerShdw algn="ctr" rotWithShape="0">
                    <a:schemeClr val="bg1"/>
                  </a:outerShdw>
                </a:effectLst>
              </a:endParaRPr>
            </a:p>
          </p:txBody>
        </p:sp>
        <p:sp>
          <p:nvSpPr>
            <p:cNvPr id="81" name="Полилиния 80"/>
            <p:cNvSpPr/>
            <p:nvPr/>
          </p:nvSpPr>
          <p:spPr>
            <a:xfrm>
              <a:off x="2000200" y="2285329"/>
              <a:ext cx="4802289" cy="4572671"/>
            </a:xfrm>
            <a:custGeom>
              <a:avLst/>
              <a:gdLst>
                <a:gd name="connsiteX0" fmla="*/ 2207173 w 2659117"/>
                <a:gd name="connsiteY0" fmla="*/ 5990896 h 6001407"/>
                <a:gd name="connsiteX1" fmla="*/ 0 w 2659117"/>
                <a:gd name="connsiteY1" fmla="*/ 0 h 6001407"/>
                <a:gd name="connsiteX2" fmla="*/ 2659117 w 2659117"/>
                <a:gd name="connsiteY2" fmla="*/ 6001407 h 6001407"/>
                <a:gd name="connsiteX3" fmla="*/ 2207173 w 2659117"/>
                <a:gd name="connsiteY3" fmla="*/ 5990896 h 6001407"/>
                <a:gd name="connsiteX0" fmla="*/ 4350345 w 4802289"/>
                <a:gd name="connsiteY0" fmla="*/ 4562160 h 4572671"/>
                <a:gd name="connsiteX1" fmla="*/ 0 w 4802289"/>
                <a:gd name="connsiteY1" fmla="*/ 0 h 4572671"/>
                <a:gd name="connsiteX2" fmla="*/ 4802289 w 4802289"/>
                <a:gd name="connsiteY2" fmla="*/ 4572671 h 4572671"/>
                <a:gd name="connsiteX3" fmla="*/ 4350345 w 4802289"/>
                <a:gd name="connsiteY3" fmla="*/ 4562160 h 4572671"/>
                <a:gd name="connsiteX0" fmla="*/ 4350345 w 4802289"/>
                <a:gd name="connsiteY0" fmla="*/ 4562160 h 4572671"/>
                <a:gd name="connsiteX1" fmla="*/ 0 w 4802289"/>
                <a:gd name="connsiteY1" fmla="*/ 0 h 4572671"/>
                <a:gd name="connsiteX2" fmla="*/ 4802289 w 4802289"/>
                <a:gd name="connsiteY2" fmla="*/ 4572671 h 4572671"/>
                <a:gd name="connsiteX3" fmla="*/ 4350345 w 4802289"/>
                <a:gd name="connsiteY3" fmla="*/ 4562160 h 4572671"/>
                <a:gd name="connsiteX0" fmla="*/ 4350345 w 4802289"/>
                <a:gd name="connsiteY0" fmla="*/ 4562160 h 4572671"/>
                <a:gd name="connsiteX1" fmla="*/ 0 w 4802289"/>
                <a:gd name="connsiteY1" fmla="*/ 0 h 4572671"/>
                <a:gd name="connsiteX2" fmla="*/ 4802289 w 4802289"/>
                <a:gd name="connsiteY2" fmla="*/ 4572671 h 4572671"/>
                <a:gd name="connsiteX3" fmla="*/ 4350345 w 4802289"/>
                <a:gd name="connsiteY3" fmla="*/ 4562160 h 4572671"/>
                <a:gd name="connsiteX0" fmla="*/ 4350345 w 4802289"/>
                <a:gd name="connsiteY0" fmla="*/ 4562160 h 4572671"/>
                <a:gd name="connsiteX1" fmla="*/ 0 w 4802289"/>
                <a:gd name="connsiteY1" fmla="*/ 0 h 4572671"/>
                <a:gd name="connsiteX2" fmla="*/ 4802289 w 4802289"/>
                <a:gd name="connsiteY2" fmla="*/ 4572671 h 4572671"/>
                <a:gd name="connsiteX3" fmla="*/ 4350345 w 4802289"/>
                <a:gd name="connsiteY3" fmla="*/ 4562160 h 4572671"/>
                <a:gd name="connsiteX0" fmla="*/ 4350345 w 4802289"/>
                <a:gd name="connsiteY0" fmla="*/ 4562160 h 4572671"/>
                <a:gd name="connsiteX1" fmla="*/ 0 w 4802289"/>
                <a:gd name="connsiteY1" fmla="*/ 0 h 4572671"/>
                <a:gd name="connsiteX2" fmla="*/ 4802289 w 4802289"/>
                <a:gd name="connsiteY2" fmla="*/ 4572671 h 4572671"/>
                <a:gd name="connsiteX3" fmla="*/ 4350345 w 4802289"/>
                <a:gd name="connsiteY3" fmla="*/ 4562160 h 457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2289" h="4572671">
                  <a:moveTo>
                    <a:pt x="4350345" y="4562160"/>
                  </a:moveTo>
                  <a:cubicBezTo>
                    <a:pt x="4413881" y="2211438"/>
                    <a:pt x="692885" y="3475313"/>
                    <a:pt x="0" y="0"/>
                  </a:cubicBezTo>
                  <a:cubicBezTo>
                    <a:pt x="1360674" y="3445151"/>
                    <a:pt x="4355853" y="1724459"/>
                    <a:pt x="4802289" y="4572671"/>
                  </a:cubicBezTo>
                  <a:lnTo>
                    <a:pt x="4350345" y="4562160"/>
                  </a:ln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>
              <a:noFill/>
            </a:ln>
            <a:effectLst>
              <a:outerShdw blurRad="266700" algn="ctr" rotWithShape="0">
                <a:schemeClr val="bg1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outerShdw algn="ctr" rotWithShape="0">
                    <a:schemeClr val="bg1"/>
                  </a:outerShdw>
                </a:effectLst>
              </a:endParaRPr>
            </a:p>
          </p:txBody>
        </p:sp>
        <p:grpSp>
          <p:nvGrpSpPr>
            <p:cNvPr id="79" name="Группа 78"/>
            <p:cNvGrpSpPr/>
            <p:nvPr/>
          </p:nvGrpSpPr>
          <p:grpSpPr>
            <a:xfrm>
              <a:off x="3869393" y="4474112"/>
              <a:ext cx="3621496" cy="2661103"/>
              <a:chOff x="3381333" y="4143380"/>
              <a:chExt cx="3621496" cy="2661103"/>
            </a:xfrm>
            <a:effectLst>
              <a:outerShdw blurRad="304800" sx="102000" sy="102000" algn="ctr" rotWithShape="0">
                <a:srgbClr val="465723"/>
              </a:outerShdw>
            </a:effectLst>
          </p:grpSpPr>
          <p:sp>
            <p:nvSpPr>
              <p:cNvPr id="72" name="Полилиния 71"/>
              <p:cNvSpPr/>
              <p:nvPr/>
            </p:nvSpPr>
            <p:spPr>
              <a:xfrm rot="1140000">
                <a:off x="6318801" y="6152204"/>
                <a:ext cx="161742" cy="652279"/>
              </a:xfrm>
              <a:custGeom>
                <a:avLst/>
                <a:gdLst>
                  <a:gd name="connsiteX0" fmla="*/ 0 w 223308"/>
                  <a:gd name="connsiteY0" fmla="*/ 0 h 2667000"/>
                  <a:gd name="connsiteX1" fmla="*/ 215900 w 223308"/>
                  <a:gd name="connsiteY1" fmla="*/ 984250 h 2667000"/>
                  <a:gd name="connsiteX2" fmla="*/ 44450 w 223308"/>
                  <a:gd name="connsiteY2" fmla="*/ 1930400 h 2667000"/>
                  <a:gd name="connsiteX3" fmla="*/ 177800 w 223308"/>
                  <a:gd name="connsiteY3" fmla="*/ 2667000 h 2667000"/>
                  <a:gd name="connsiteX0" fmla="*/ 104744 w 208990"/>
                  <a:gd name="connsiteY0" fmla="*/ 0 h 2667000"/>
                  <a:gd name="connsiteX1" fmla="*/ 177800 w 208990"/>
                  <a:gd name="connsiteY1" fmla="*/ 984250 h 2667000"/>
                  <a:gd name="connsiteX2" fmla="*/ 6350 w 208990"/>
                  <a:gd name="connsiteY2" fmla="*/ 1930400 h 2667000"/>
                  <a:gd name="connsiteX3" fmla="*/ 139700 w 208990"/>
                  <a:gd name="connsiteY3" fmla="*/ 2667000 h 2667000"/>
                  <a:gd name="connsiteX0" fmla="*/ 103956 w 208202"/>
                  <a:gd name="connsiteY0" fmla="*/ 0 h 2667000"/>
                  <a:gd name="connsiteX1" fmla="*/ 105542 w 208202"/>
                  <a:gd name="connsiteY1" fmla="*/ 984250 h 2667000"/>
                  <a:gd name="connsiteX2" fmla="*/ 5562 w 208202"/>
                  <a:gd name="connsiteY2" fmla="*/ 1930400 h 2667000"/>
                  <a:gd name="connsiteX3" fmla="*/ 138912 w 208202"/>
                  <a:gd name="connsiteY3" fmla="*/ 2667000 h 2667000"/>
                  <a:gd name="connsiteX0" fmla="*/ 17729 w 139179"/>
                  <a:gd name="connsiteY0" fmla="*/ 0 h 2667000"/>
                  <a:gd name="connsiteX1" fmla="*/ 19315 w 139179"/>
                  <a:gd name="connsiteY1" fmla="*/ 984250 h 2667000"/>
                  <a:gd name="connsiteX2" fmla="*/ 133617 w 139179"/>
                  <a:gd name="connsiteY2" fmla="*/ 1930400 h 2667000"/>
                  <a:gd name="connsiteX3" fmla="*/ 52685 w 139179"/>
                  <a:gd name="connsiteY3" fmla="*/ 2667000 h 2667000"/>
                  <a:gd name="connsiteX0" fmla="*/ 17729 w 139179"/>
                  <a:gd name="connsiteY0" fmla="*/ 0 h 2667000"/>
                  <a:gd name="connsiteX1" fmla="*/ 19315 w 139179"/>
                  <a:gd name="connsiteY1" fmla="*/ 984250 h 2667000"/>
                  <a:gd name="connsiteX2" fmla="*/ 133617 w 139179"/>
                  <a:gd name="connsiteY2" fmla="*/ 1930400 h 2667000"/>
                  <a:gd name="connsiteX3" fmla="*/ 52685 w 139179"/>
                  <a:gd name="connsiteY3" fmla="*/ 2667000 h 2667000"/>
                  <a:gd name="connsiteX0" fmla="*/ 17729 w 139179"/>
                  <a:gd name="connsiteY0" fmla="*/ 0 h 2667000"/>
                  <a:gd name="connsiteX1" fmla="*/ 19315 w 139179"/>
                  <a:gd name="connsiteY1" fmla="*/ 1194770 h 2667000"/>
                  <a:gd name="connsiteX2" fmla="*/ 133617 w 139179"/>
                  <a:gd name="connsiteY2" fmla="*/ 1930400 h 2667000"/>
                  <a:gd name="connsiteX3" fmla="*/ 52685 w 139179"/>
                  <a:gd name="connsiteY3" fmla="*/ 2667000 h 2667000"/>
                  <a:gd name="connsiteX0" fmla="*/ 0 w 122227"/>
                  <a:gd name="connsiteY0" fmla="*/ 0 h 2667000"/>
                  <a:gd name="connsiteX1" fmla="*/ 72992 w 122227"/>
                  <a:gd name="connsiteY1" fmla="*/ 1194770 h 2667000"/>
                  <a:gd name="connsiteX2" fmla="*/ 115888 w 122227"/>
                  <a:gd name="connsiteY2" fmla="*/ 1930400 h 2667000"/>
                  <a:gd name="connsiteX3" fmla="*/ 34956 w 122227"/>
                  <a:gd name="connsiteY3" fmla="*/ 2667000 h 2667000"/>
                  <a:gd name="connsiteX0" fmla="*/ 0 w 104246"/>
                  <a:gd name="connsiteY0" fmla="*/ 0 h 2667000"/>
                  <a:gd name="connsiteX1" fmla="*/ 72992 w 104246"/>
                  <a:gd name="connsiteY1" fmla="*/ 1194770 h 2667000"/>
                  <a:gd name="connsiteX2" fmla="*/ 44418 w 104246"/>
                  <a:gd name="connsiteY2" fmla="*/ 1930400 h 2667000"/>
                  <a:gd name="connsiteX3" fmla="*/ 34956 w 104246"/>
                  <a:gd name="connsiteY3" fmla="*/ 266700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246" h="2667000">
                    <a:moveTo>
                      <a:pt x="0" y="0"/>
                    </a:moveTo>
                    <a:cubicBezTo>
                      <a:pt x="104246" y="331258"/>
                      <a:pt x="65589" y="873037"/>
                      <a:pt x="72992" y="1194770"/>
                    </a:cubicBezTo>
                    <a:cubicBezTo>
                      <a:pt x="80395" y="1516503"/>
                      <a:pt x="50757" y="1685028"/>
                      <a:pt x="44418" y="1930400"/>
                    </a:cubicBezTo>
                    <a:cubicBezTo>
                      <a:pt x="38079" y="2175772"/>
                      <a:pt x="34956" y="2667000"/>
                      <a:pt x="34956" y="2667000"/>
                    </a:cubicBezTo>
                  </a:path>
                </a:pathLst>
              </a:custGeom>
              <a:ln w="82550">
                <a:gradFill>
                  <a:gsLst>
                    <a:gs pos="0">
                      <a:schemeClr val="accent3">
                        <a:lumMod val="50000"/>
                      </a:schemeClr>
                    </a:gs>
                    <a:gs pos="10000">
                      <a:srgbClr val="9CB86E"/>
                    </a:gs>
                    <a:gs pos="78000">
                      <a:srgbClr val="9CB86E"/>
                    </a:gs>
                    <a:gs pos="100000">
                      <a:srgbClr val="156B13"/>
                    </a:gs>
                  </a:gsLst>
                  <a:lin ang="5400000" scaled="0"/>
                </a:gradFill>
                <a:headEnd type="oval"/>
                <a:tailEnd type="non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3" name="Полилиния 72"/>
              <p:cNvSpPr/>
              <p:nvPr/>
            </p:nvSpPr>
            <p:spPr>
              <a:xfrm rot="1646033" flipH="1">
                <a:off x="3730591" y="6021663"/>
                <a:ext cx="102867" cy="662007"/>
              </a:xfrm>
              <a:custGeom>
                <a:avLst/>
                <a:gdLst>
                  <a:gd name="connsiteX0" fmla="*/ 0 w 223308"/>
                  <a:gd name="connsiteY0" fmla="*/ 0 h 2667000"/>
                  <a:gd name="connsiteX1" fmla="*/ 215900 w 223308"/>
                  <a:gd name="connsiteY1" fmla="*/ 984250 h 2667000"/>
                  <a:gd name="connsiteX2" fmla="*/ 44450 w 223308"/>
                  <a:gd name="connsiteY2" fmla="*/ 1930400 h 2667000"/>
                  <a:gd name="connsiteX3" fmla="*/ 177800 w 223308"/>
                  <a:gd name="connsiteY3" fmla="*/ 2667000 h 2667000"/>
                  <a:gd name="connsiteX0" fmla="*/ 104744 w 208990"/>
                  <a:gd name="connsiteY0" fmla="*/ 0 h 2667000"/>
                  <a:gd name="connsiteX1" fmla="*/ 177800 w 208990"/>
                  <a:gd name="connsiteY1" fmla="*/ 984250 h 2667000"/>
                  <a:gd name="connsiteX2" fmla="*/ 6350 w 208990"/>
                  <a:gd name="connsiteY2" fmla="*/ 1930400 h 2667000"/>
                  <a:gd name="connsiteX3" fmla="*/ 139700 w 208990"/>
                  <a:gd name="connsiteY3" fmla="*/ 2667000 h 2667000"/>
                  <a:gd name="connsiteX0" fmla="*/ 103956 w 208202"/>
                  <a:gd name="connsiteY0" fmla="*/ 0 h 2667000"/>
                  <a:gd name="connsiteX1" fmla="*/ 105542 w 208202"/>
                  <a:gd name="connsiteY1" fmla="*/ 984250 h 2667000"/>
                  <a:gd name="connsiteX2" fmla="*/ 5562 w 208202"/>
                  <a:gd name="connsiteY2" fmla="*/ 1930400 h 2667000"/>
                  <a:gd name="connsiteX3" fmla="*/ 138912 w 208202"/>
                  <a:gd name="connsiteY3" fmla="*/ 2667000 h 2667000"/>
                  <a:gd name="connsiteX0" fmla="*/ 17729 w 139179"/>
                  <a:gd name="connsiteY0" fmla="*/ 0 h 2667000"/>
                  <a:gd name="connsiteX1" fmla="*/ 19315 w 139179"/>
                  <a:gd name="connsiteY1" fmla="*/ 984250 h 2667000"/>
                  <a:gd name="connsiteX2" fmla="*/ 133617 w 139179"/>
                  <a:gd name="connsiteY2" fmla="*/ 1930400 h 2667000"/>
                  <a:gd name="connsiteX3" fmla="*/ 52685 w 139179"/>
                  <a:gd name="connsiteY3" fmla="*/ 2667000 h 2667000"/>
                  <a:gd name="connsiteX0" fmla="*/ 17729 w 139179"/>
                  <a:gd name="connsiteY0" fmla="*/ 0 h 2667000"/>
                  <a:gd name="connsiteX1" fmla="*/ 19315 w 139179"/>
                  <a:gd name="connsiteY1" fmla="*/ 984250 h 2667000"/>
                  <a:gd name="connsiteX2" fmla="*/ 133617 w 139179"/>
                  <a:gd name="connsiteY2" fmla="*/ 1930400 h 2667000"/>
                  <a:gd name="connsiteX3" fmla="*/ 52685 w 139179"/>
                  <a:gd name="connsiteY3" fmla="*/ 2667000 h 2667000"/>
                  <a:gd name="connsiteX0" fmla="*/ 17729 w 139179"/>
                  <a:gd name="connsiteY0" fmla="*/ 0 h 2667000"/>
                  <a:gd name="connsiteX1" fmla="*/ 19315 w 139179"/>
                  <a:gd name="connsiteY1" fmla="*/ 1194770 h 2667000"/>
                  <a:gd name="connsiteX2" fmla="*/ 133617 w 139179"/>
                  <a:gd name="connsiteY2" fmla="*/ 1930400 h 2667000"/>
                  <a:gd name="connsiteX3" fmla="*/ 52685 w 139179"/>
                  <a:gd name="connsiteY3" fmla="*/ 2667000 h 2667000"/>
                  <a:gd name="connsiteX0" fmla="*/ 0 w 122227"/>
                  <a:gd name="connsiteY0" fmla="*/ 0 h 2667000"/>
                  <a:gd name="connsiteX1" fmla="*/ 72992 w 122227"/>
                  <a:gd name="connsiteY1" fmla="*/ 1194770 h 2667000"/>
                  <a:gd name="connsiteX2" fmla="*/ 115888 w 122227"/>
                  <a:gd name="connsiteY2" fmla="*/ 1930400 h 2667000"/>
                  <a:gd name="connsiteX3" fmla="*/ 34956 w 122227"/>
                  <a:gd name="connsiteY3" fmla="*/ 2667000 h 2667000"/>
                  <a:gd name="connsiteX0" fmla="*/ 0 w 104246"/>
                  <a:gd name="connsiteY0" fmla="*/ 0 h 2667000"/>
                  <a:gd name="connsiteX1" fmla="*/ 72992 w 104246"/>
                  <a:gd name="connsiteY1" fmla="*/ 1194770 h 2667000"/>
                  <a:gd name="connsiteX2" fmla="*/ 44418 w 104246"/>
                  <a:gd name="connsiteY2" fmla="*/ 1930400 h 2667000"/>
                  <a:gd name="connsiteX3" fmla="*/ 34956 w 104246"/>
                  <a:gd name="connsiteY3" fmla="*/ 266700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246" h="2667000">
                    <a:moveTo>
                      <a:pt x="0" y="0"/>
                    </a:moveTo>
                    <a:cubicBezTo>
                      <a:pt x="104246" y="331258"/>
                      <a:pt x="65589" y="873037"/>
                      <a:pt x="72992" y="1194770"/>
                    </a:cubicBezTo>
                    <a:cubicBezTo>
                      <a:pt x="80395" y="1516503"/>
                      <a:pt x="50757" y="1685028"/>
                      <a:pt x="44418" y="1930400"/>
                    </a:cubicBezTo>
                    <a:cubicBezTo>
                      <a:pt x="38079" y="2175772"/>
                      <a:pt x="34956" y="2667000"/>
                      <a:pt x="34956" y="2667000"/>
                    </a:cubicBezTo>
                  </a:path>
                </a:pathLst>
              </a:custGeom>
              <a:ln w="82550">
                <a:gradFill>
                  <a:gsLst>
                    <a:gs pos="0">
                      <a:schemeClr val="accent3">
                        <a:lumMod val="50000"/>
                      </a:schemeClr>
                    </a:gs>
                    <a:gs pos="10000">
                      <a:srgbClr val="9CB86E"/>
                    </a:gs>
                    <a:gs pos="78000">
                      <a:srgbClr val="9CB86E"/>
                    </a:gs>
                    <a:gs pos="100000">
                      <a:srgbClr val="156B13"/>
                    </a:gs>
                  </a:gsLst>
                  <a:lin ang="5400000" scaled="0"/>
                </a:gradFill>
                <a:headEnd type="oval"/>
                <a:tailEnd type="non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4" name="Полилиния 73"/>
              <p:cNvSpPr/>
              <p:nvPr/>
            </p:nvSpPr>
            <p:spPr>
              <a:xfrm>
                <a:off x="5715008" y="4857760"/>
                <a:ext cx="104246" cy="1809744"/>
              </a:xfrm>
              <a:custGeom>
                <a:avLst/>
                <a:gdLst>
                  <a:gd name="connsiteX0" fmla="*/ 0 w 223308"/>
                  <a:gd name="connsiteY0" fmla="*/ 0 h 2667000"/>
                  <a:gd name="connsiteX1" fmla="*/ 215900 w 223308"/>
                  <a:gd name="connsiteY1" fmla="*/ 984250 h 2667000"/>
                  <a:gd name="connsiteX2" fmla="*/ 44450 w 223308"/>
                  <a:gd name="connsiteY2" fmla="*/ 1930400 h 2667000"/>
                  <a:gd name="connsiteX3" fmla="*/ 177800 w 223308"/>
                  <a:gd name="connsiteY3" fmla="*/ 2667000 h 2667000"/>
                  <a:gd name="connsiteX0" fmla="*/ 104744 w 208990"/>
                  <a:gd name="connsiteY0" fmla="*/ 0 h 2667000"/>
                  <a:gd name="connsiteX1" fmla="*/ 177800 w 208990"/>
                  <a:gd name="connsiteY1" fmla="*/ 984250 h 2667000"/>
                  <a:gd name="connsiteX2" fmla="*/ 6350 w 208990"/>
                  <a:gd name="connsiteY2" fmla="*/ 1930400 h 2667000"/>
                  <a:gd name="connsiteX3" fmla="*/ 139700 w 208990"/>
                  <a:gd name="connsiteY3" fmla="*/ 2667000 h 2667000"/>
                  <a:gd name="connsiteX0" fmla="*/ 103956 w 208202"/>
                  <a:gd name="connsiteY0" fmla="*/ 0 h 2667000"/>
                  <a:gd name="connsiteX1" fmla="*/ 105542 w 208202"/>
                  <a:gd name="connsiteY1" fmla="*/ 984250 h 2667000"/>
                  <a:gd name="connsiteX2" fmla="*/ 5562 w 208202"/>
                  <a:gd name="connsiteY2" fmla="*/ 1930400 h 2667000"/>
                  <a:gd name="connsiteX3" fmla="*/ 138912 w 208202"/>
                  <a:gd name="connsiteY3" fmla="*/ 2667000 h 2667000"/>
                  <a:gd name="connsiteX0" fmla="*/ 17729 w 139179"/>
                  <a:gd name="connsiteY0" fmla="*/ 0 h 2667000"/>
                  <a:gd name="connsiteX1" fmla="*/ 19315 w 139179"/>
                  <a:gd name="connsiteY1" fmla="*/ 984250 h 2667000"/>
                  <a:gd name="connsiteX2" fmla="*/ 133617 w 139179"/>
                  <a:gd name="connsiteY2" fmla="*/ 1930400 h 2667000"/>
                  <a:gd name="connsiteX3" fmla="*/ 52685 w 139179"/>
                  <a:gd name="connsiteY3" fmla="*/ 2667000 h 2667000"/>
                  <a:gd name="connsiteX0" fmla="*/ 17729 w 139179"/>
                  <a:gd name="connsiteY0" fmla="*/ 0 h 2667000"/>
                  <a:gd name="connsiteX1" fmla="*/ 19315 w 139179"/>
                  <a:gd name="connsiteY1" fmla="*/ 984250 h 2667000"/>
                  <a:gd name="connsiteX2" fmla="*/ 133617 w 139179"/>
                  <a:gd name="connsiteY2" fmla="*/ 1930400 h 2667000"/>
                  <a:gd name="connsiteX3" fmla="*/ 52685 w 139179"/>
                  <a:gd name="connsiteY3" fmla="*/ 2667000 h 2667000"/>
                  <a:gd name="connsiteX0" fmla="*/ 17729 w 139179"/>
                  <a:gd name="connsiteY0" fmla="*/ 0 h 2667000"/>
                  <a:gd name="connsiteX1" fmla="*/ 19315 w 139179"/>
                  <a:gd name="connsiteY1" fmla="*/ 1194770 h 2667000"/>
                  <a:gd name="connsiteX2" fmla="*/ 133617 w 139179"/>
                  <a:gd name="connsiteY2" fmla="*/ 1930400 h 2667000"/>
                  <a:gd name="connsiteX3" fmla="*/ 52685 w 139179"/>
                  <a:gd name="connsiteY3" fmla="*/ 2667000 h 2667000"/>
                  <a:gd name="connsiteX0" fmla="*/ 0 w 122227"/>
                  <a:gd name="connsiteY0" fmla="*/ 0 h 2667000"/>
                  <a:gd name="connsiteX1" fmla="*/ 72992 w 122227"/>
                  <a:gd name="connsiteY1" fmla="*/ 1194770 h 2667000"/>
                  <a:gd name="connsiteX2" fmla="*/ 115888 w 122227"/>
                  <a:gd name="connsiteY2" fmla="*/ 1930400 h 2667000"/>
                  <a:gd name="connsiteX3" fmla="*/ 34956 w 122227"/>
                  <a:gd name="connsiteY3" fmla="*/ 2667000 h 2667000"/>
                  <a:gd name="connsiteX0" fmla="*/ 0 w 104246"/>
                  <a:gd name="connsiteY0" fmla="*/ 0 h 2667000"/>
                  <a:gd name="connsiteX1" fmla="*/ 72992 w 104246"/>
                  <a:gd name="connsiteY1" fmla="*/ 1194770 h 2667000"/>
                  <a:gd name="connsiteX2" fmla="*/ 44418 w 104246"/>
                  <a:gd name="connsiteY2" fmla="*/ 1930400 h 2667000"/>
                  <a:gd name="connsiteX3" fmla="*/ 34956 w 104246"/>
                  <a:gd name="connsiteY3" fmla="*/ 266700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246" h="2667000">
                    <a:moveTo>
                      <a:pt x="0" y="0"/>
                    </a:moveTo>
                    <a:cubicBezTo>
                      <a:pt x="104246" y="331258"/>
                      <a:pt x="65589" y="873037"/>
                      <a:pt x="72992" y="1194770"/>
                    </a:cubicBezTo>
                    <a:cubicBezTo>
                      <a:pt x="80395" y="1516503"/>
                      <a:pt x="50757" y="1685028"/>
                      <a:pt x="44418" y="1930400"/>
                    </a:cubicBezTo>
                    <a:cubicBezTo>
                      <a:pt x="38079" y="2175772"/>
                      <a:pt x="34956" y="2667000"/>
                      <a:pt x="34956" y="2667000"/>
                    </a:cubicBezTo>
                  </a:path>
                </a:pathLst>
              </a:custGeom>
              <a:ln w="82550">
                <a:gradFill>
                  <a:gsLst>
                    <a:gs pos="0">
                      <a:schemeClr val="accent3">
                        <a:lumMod val="50000"/>
                      </a:schemeClr>
                    </a:gs>
                    <a:gs pos="10000">
                      <a:srgbClr val="9CB86E"/>
                    </a:gs>
                    <a:gs pos="78000">
                      <a:srgbClr val="9CB86E"/>
                    </a:gs>
                    <a:gs pos="100000">
                      <a:srgbClr val="156B13"/>
                    </a:gs>
                  </a:gsLst>
                  <a:lin ang="5400000" scaled="0"/>
                </a:gradFill>
                <a:headEnd type="oval"/>
                <a:tailEnd type="non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5" name="Полилиния 74"/>
              <p:cNvSpPr/>
              <p:nvPr/>
            </p:nvSpPr>
            <p:spPr>
              <a:xfrm>
                <a:off x="5344906" y="5715016"/>
                <a:ext cx="45719" cy="955128"/>
              </a:xfrm>
              <a:custGeom>
                <a:avLst/>
                <a:gdLst>
                  <a:gd name="connsiteX0" fmla="*/ 0 w 223308"/>
                  <a:gd name="connsiteY0" fmla="*/ 0 h 2667000"/>
                  <a:gd name="connsiteX1" fmla="*/ 215900 w 223308"/>
                  <a:gd name="connsiteY1" fmla="*/ 984250 h 2667000"/>
                  <a:gd name="connsiteX2" fmla="*/ 44450 w 223308"/>
                  <a:gd name="connsiteY2" fmla="*/ 1930400 h 2667000"/>
                  <a:gd name="connsiteX3" fmla="*/ 177800 w 223308"/>
                  <a:gd name="connsiteY3" fmla="*/ 2667000 h 2667000"/>
                  <a:gd name="connsiteX0" fmla="*/ 104744 w 208990"/>
                  <a:gd name="connsiteY0" fmla="*/ 0 h 2667000"/>
                  <a:gd name="connsiteX1" fmla="*/ 177800 w 208990"/>
                  <a:gd name="connsiteY1" fmla="*/ 984250 h 2667000"/>
                  <a:gd name="connsiteX2" fmla="*/ 6350 w 208990"/>
                  <a:gd name="connsiteY2" fmla="*/ 1930400 h 2667000"/>
                  <a:gd name="connsiteX3" fmla="*/ 139700 w 208990"/>
                  <a:gd name="connsiteY3" fmla="*/ 2667000 h 2667000"/>
                  <a:gd name="connsiteX0" fmla="*/ 103956 w 208202"/>
                  <a:gd name="connsiteY0" fmla="*/ 0 h 2667000"/>
                  <a:gd name="connsiteX1" fmla="*/ 105542 w 208202"/>
                  <a:gd name="connsiteY1" fmla="*/ 984250 h 2667000"/>
                  <a:gd name="connsiteX2" fmla="*/ 5562 w 208202"/>
                  <a:gd name="connsiteY2" fmla="*/ 1930400 h 2667000"/>
                  <a:gd name="connsiteX3" fmla="*/ 138912 w 208202"/>
                  <a:gd name="connsiteY3" fmla="*/ 2667000 h 2667000"/>
                  <a:gd name="connsiteX0" fmla="*/ 17729 w 139179"/>
                  <a:gd name="connsiteY0" fmla="*/ 0 h 2667000"/>
                  <a:gd name="connsiteX1" fmla="*/ 19315 w 139179"/>
                  <a:gd name="connsiteY1" fmla="*/ 984250 h 2667000"/>
                  <a:gd name="connsiteX2" fmla="*/ 133617 w 139179"/>
                  <a:gd name="connsiteY2" fmla="*/ 1930400 h 2667000"/>
                  <a:gd name="connsiteX3" fmla="*/ 52685 w 139179"/>
                  <a:gd name="connsiteY3" fmla="*/ 2667000 h 2667000"/>
                  <a:gd name="connsiteX0" fmla="*/ 17729 w 139179"/>
                  <a:gd name="connsiteY0" fmla="*/ 0 h 2667000"/>
                  <a:gd name="connsiteX1" fmla="*/ 19315 w 139179"/>
                  <a:gd name="connsiteY1" fmla="*/ 984250 h 2667000"/>
                  <a:gd name="connsiteX2" fmla="*/ 133617 w 139179"/>
                  <a:gd name="connsiteY2" fmla="*/ 1930400 h 2667000"/>
                  <a:gd name="connsiteX3" fmla="*/ 52685 w 139179"/>
                  <a:gd name="connsiteY3" fmla="*/ 2667000 h 2667000"/>
                  <a:gd name="connsiteX0" fmla="*/ 17729 w 139179"/>
                  <a:gd name="connsiteY0" fmla="*/ 0 h 2667000"/>
                  <a:gd name="connsiteX1" fmla="*/ 19315 w 139179"/>
                  <a:gd name="connsiteY1" fmla="*/ 1194770 h 2667000"/>
                  <a:gd name="connsiteX2" fmla="*/ 133617 w 139179"/>
                  <a:gd name="connsiteY2" fmla="*/ 1930400 h 2667000"/>
                  <a:gd name="connsiteX3" fmla="*/ 52685 w 139179"/>
                  <a:gd name="connsiteY3" fmla="*/ 2667000 h 2667000"/>
                  <a:gd name="connsiteX0" fmla="*/ 0 w 122227"/>
                  <a:gd name="connsiteY0" fmla="*/ 0 h 2667000"/>
                  <a:gd name="connsiteX1" fmla="*/ 72992 w 122227"/>
                  <a:gd name="connsiteY1" fmla="*/ 1194770 h 2667000"/>
                  <a:gd name="connsiteX2" fmla="*/ 115888 w 122227"/>
                  <a:gd name="connsiteY2" fmla="*/ 1930400 h 2667000"/>
                  <a:gd name="connsiteX3" fmla="*/ 34956 w 122227"/>
                  <a:gd name="connsiteY3" fmla="*/ 2667000 h 2667000"/>
                  <a:gd name="connsiteX0" fmla="*/ 0 w 104246"/>
                  <a:gd name="connsiteY0" fmla="*/ 0 h 2667000"/>
                  <a:gd name="connsiteX1" fmla="*/ 72992 w 104246"/>
                  <a:gd name="connsiteY1" fmla="*/ 1194770 h 2667000"/>
                  <a:gd name="connsiteX2" fmla="*/ 44418 w 104246"/>
                  <a:gd name="connsiteY2" fmla="*/ 1930400 h 2667000"/>
                  <a:gd name="connsiteX3" fmla="*/ 34956 w 104246"/>
                  <a:gd name="connsiteY3" fmla="*/ 266700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246" h="2667000">
                    <a:moveTo>
                      <a:pt x="0" y="0"/>
                    </a:moveTo>
                    <a:cubicBezTo>
                      <a:pt x="104246" y="331258"/>
                      <a:pt x="65589" y="873037"/>
                      <a:pt x="72992" y="1194770"/>
                    </a:cubicBezTo>
                    <a:cubicBezTo>
                      <a:pt x="80395" y="1516503"/>
                      <a:pt x="50757" y="1685028"/>
                      <a:pt x="44418" y="1930400"/>
                    </a:cubicBezTo>
                    <a:cubicBezTo>
                      <a:pt x="38079" y="2175772"/>
                      <a:pt x="34956" y="2667000"/>
                      <a:pt x="34956" y="2667000"/>
                    </a:cubicBezTo>
                  </a:path>
                </a:pathLst>
              </a:custGeom>
              <a:ln w="82550">
                <a:gradFill>
                  <a:gsLst>
                    <a:gs pos="0">
                      <a:schemeClr val="accent3">
                        <a:lumMod val="50000"/>
                      </a:schemeClr>
                    </a:gs>
                    <a:gs pos="10000">
                      <a:srgbClr val="9CB86E"/>
                    </a:gs>
                    <a:gs pos="78000">
                      <a:srgbClr val="9CB86E"/>
                    </a:gs>
                    <a:gs pos="100000">
                      <a:srgbClr val="156B13"/>
                    </a:gs>
                  </a:gsLst>
                  <a:lin ang="5400000" scaled="0"/>
                </a:gradFill>
                <a:headEnd type="oval"/>
                <a:tailEnd type="non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7" name="Полилиния 76"/>
              <p:cNvSpPr/>
              <p:nvPr/>
            </p:nvSpPr>
            <p:spPr>
              <a:xfrm rot="20307381">
                <a:off x="4555533" y="5294789"/>
                <a:ext cx="211759" cy="1452271"/>
              </a:xfrm>
              <a:custGeom>
                <a:avLst/>
                <a:gdLst>
                  <a:gd name="connsiteX0" fmla="*/ 0 w 223308"/>
                  <a:gd name="connsiteY0" fmla="*/ 0 h 2667000"/>
                  <a:gd name="connsiteX1" fmla="*/ 215900 w 223308"/>
                  <a:gd name="connsiteY1" fmla="*/ 984250 h 2667000"/>
                  <a:gd name="connsiteX2" fmla="*/ 44450 w 223308"/>
                  <a:gd name="connsiteY2" fmla="*/ 1930400 h 2667000"/>
                  <a:gd name="connsiteX3" fmla="*/ 177800 w 223308"/>
                  <a:gd name="connsiteY3" fmla="*/ 2667000 h 2667000"/>
                  <a:gd name="connsiteX0" fmla="*/ 104744 w 208990"/>
                  <a:gd name="connsiteY0" fmla="*/ 0 h 2667000"/>
                  <a:gd name="connsiteX1" fmla="*/ 177800 w 208990"/>
                  <a:gd name="connsiteY1" fmla="*/ 984250 h 2667000"/>
                  <a:gd name="connsiteX2" fmla="*/ 6350 w 208990"/>
                  <a:gd name="connsiteY2" fmla="*/ 1930400 h 2667000"/>
                  <a:gd name="connsiteX3" fmla="*/ 139700 w 208990"/>
                  <a:gd name="connsiteY3" fmla="*/ 2667000 h 2667000"/>
                  <a:gd name="connsiteX0" fmla="*/ 103956 w 208202"/>
                  <a:gd name="connsiteY0" fmla="*/ 0 h 2667000"/>
                  <a:gd name="connsiteX1" fmla="*/ 105542 w 208202"/>
                  <a:gd name="connsiteY1" fmla="*/ 984250 h 2667000"/>
                  <a:gd name="connsiteX2" fmla="*/ 5562 w 208202"/>
                  <a:gd name="connsiteY2" fmla="*/ 1930400 h 2667000"/>
                  <a:gd name="connsiteX3" fmla="*/ 138912 w 208202"/>
                  <a:gd name="connsiteY3" fmla="*/ 2667000 h 2667000"/>
                  <a:gd name="connsiteX0" fmla="*/ 17729 w 139179"/>
                  <a:gd name="connsiteY0" fmla="*/ 0 h 2667000"/>
                  <a:gd name="connsiteX1" fmla="*/ 19315 w 139179"/>
                  <a:gd name="connsiteY1" fmla="*/ 984250 h 2667000"/>
                  <a:gd name="connsiteX2" fmla="*/ 133617 w 139179"/>
                  <a:gd name="connsiteY2" fmla="*/ 1930400 h 2667000"/>
                  <a:gd name="connsiteX3" fmla="*/ 52685 w 139179"/>
                  <a:gd name="connsiteY3" fmla="*/ 2667000 h 2667000"/>
                  <a:gd name="connsiteX0" fmla="*/ 17729 w 139179"/>
                  <a:gd name="connsiteY0" fmla="*/ 0 h 2667000"/>
                  <a:gd name="connsiteX1" fmla="*/ 19315 w 139179"/>
                  <a:gd name="connsiteY1" fmla="*/ 984250 h 2667000"/>
                  <a:gd name="connsiteX2" fmla="*/ 133617 w 139179"/>
                  <a:gd name="connsiteY2" fmla="*/ 1930400 h 2667000"/>
                  <a:gd name="connsiteX3" fmla="*/ 52685 w 139179"/>
                  <a:gd name="connsiteY3" fmla="*/ 2667000 h 2667000"/>
                  <a:gd name="connsiteX0" fmla="*/ 17729 w 139179"/>
                  <a:gd name="connsiteY0" fmla="*/ 0 h 2667000"/>
                  <a:gd name="connsiteX1" fmla="*/ 19315 w 139179"/>
                  <a:gd name="connsiteY1" fmla="*/ 1194770 h 2667000"/>
                  <a:gd name="connsiteX2" fmla="*/ 133617 w 139179"/>
                  <a:gd name="connsiteY2" fmla="*/ 1930400 h 2667000"/>
                  <a:gd name="connsiteX3" fmla="*/ 52685 w 139179"/>
                  <a:gd name="connsiteY3" fmla="*/ 2667000 h 2667000"/>
                  <a:gd name="connsiteX0" fmla="*/ 0 w 122227"/>
                  <a:gd name="connsiteY0" fmla="*/ 0 h 2667000"/>
                  <a:gd name="connsiteX1" fmla="*/ 72992 w 122227"/>
                  <a:gd name="connsiteY1" fmla="*/ 1194770 h 2667000"/>
                  <a:gd name="connsiteX2" fmla="*/ 115888 w 122227"/>
                  <a:gd name="connsiteY2" fmla="*/ 1930400 h 2667000"/>
                  <a:gd name="connsiteX3" fmla="*/ 34956 w 122227"/>
                  <a:gd name="connsiteY3" fmla="*/ 2667000 h 2667000"/>
                  <a:gd name="connsiteX0" fmla="*/ 0 w 104246"/>
                  <a:gd name="connsiteY0" fmla="*/ 0 h 2667000"/>
                  <a:gd name="connsiteX1" fmla="*/ 72992 w 104246"/>
                  <a:gd name="connsiteY1" fmla="*/ 1194770 h 2667000"/>
                  <a:gd name="connsiteX2" fmla="*/ 44418 w 104246"/>
                  <a:gd name="connsiteY2" fmla="*/ 1930400 h 2667000"/>
                  <a:gd name="connsiteX3" fmla="*/ 34956 w 104246"/>
                  <a:gd name="connsiteY3" fmla="*/ 2667000 h 2667000"/>
                  <a:gd name="connsiteX0" fmla="*/ 0 w 104246"/>
                  <a:gd name="connsiteY0" fmla="*/ 0 h 2728114"/>
                  <a:gd name="connsiteX1" fmla="*/ 39692 w 104246"/>
                  <a:gd name="connsiteY1" fmla="*/ 1255884 h 2728114"/>
                  <a:gd name="connsiteX2" fmla="*/ 11118 w 104246"/>
                  <a:gd name="connsiteY2" fmla="*/ 1991514 h 2728114"/>
                  <a:gd name="connsiteX3" fmla="*/ 1656 w 104246"/>
                  <a:gd name="connsiteY3" fmla="*/ 2728114 h 2728114"/>
                  <a:gd name="connsiteX0" fmla="*/ 19489 w 123735"/>
                  <a:gd name="connsiteY0" fmla="*/ 0 h 2728114"/>
                  <a:gd name="connsiteX1" fmla="*/ 1853 w 123735"/>
                  <a:gd name="connsiteY1" fmla="*/ 1482780 h 2728114"/>
                  <a:gd name="connsiteX2" fmla="*/ 30607 w 123735"/>
                  <a:gd name="connsiteY2" fmla="*/ 1991514 h 2728114"/>
                  <a:gd name="connsiteX3" fmla="*/ 21145 w 123735"/>
                  <a:gd name="connsiteY3" fmla="*/ 2728114 h 2728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735" h="2728114">
                    <a:moveTo>
                      <a:pt x="19489" y="0"/>
                    </a:moveTo>
                    <a:cubicBezTo>
                      <a:pt x="123735" y="331258"/>
                      <a:pt x="0" y="1150861"/>
                      <a:pt x="1853" y="1482780"/>
                    </a:cubicBezTo>
                    <a:cubicBezTo>
                      <a:pt x="3706" y="1814699"/>
                      <a:pt x="27392" y="1783958"/>
                      <a:pt x="30607" y="1991514"/>
                    </a:cubicBezTo>
                    <a:cubicBezTo>
                      <a:pt x="33822" y="2199070"/>
                      <a:pt x="21145" y="2728114"/>
                      <a:pt x="21145" y="2728114"/>
                    </a:cubicBezTo>
                  </a:path>
                </a:pathLst>
              </a:custGeom>
              <a:ln w="82550">
                <a:gradFill>
                  <a:gsLst>
                    <a:gs pos="0">
                      <a:schemeClr val="accent3">
                        <a:lumMod val="50000"/>
                      </a:schemeClr>
                    </a:gs>
                    <a:gs pos="10000">
                      <a:srgbClr val="9CB86E"/>
                    </a:gs>
                    <a:gs pos="78000">
                      <a:srgbClr val="9CB86E"/>
                    </a:gs>
                    <a:gs pos="100000">
                      <a:srgbClr val="156B13"/>
                    </a:gs>
                  </a:gsLst>
                  <a:lin ang="5400000" scaled="0"/>
                </a:gradFill>
                <a:headEnd type="oval"/>
                <a:tailEnd type="non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30" name="Группа 29"/>
              <p:cNvGrpSpPr/>
              <p:nvPr/>
            </p:nvGrpSpPr>
            <p:grpSpPr>
              <a:xfrm rot="1237778">
                <a:off x="5931259" y="5585426"/>
                <a:ext cx="1071570" cy="1017062"/>
                <a:chOff x="7229335" y="3241144"/>
                <a:chExt cx="1426605" cy="1374252"/>
              </a:xfrm>
            </p:grpSpPr>
            <p:sp>
              <p:nvSpPr>
                <p:cNvPr id="31" name="Полилиния 30"/>
                <p:cNvSpPr/>
                <p:nvPr/>
              </p:nvSpPr>
              <p:spPr>
                <a:xfrm>
                  <a:off x="7868154" y="3241144"/>
                  <a:ext cx="512233" cy="606955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32" name="Полилиния 31"/>
                <p:cNvSpPr/>
                <p:nvPr/>
              </p:nvSpPr>
              <p:spPr>
                <a:xfrm rot="18431701">
                  <a:off x="7450626" y="3400569"/>
                  <a:ext cx="563830" cy="495300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94988 w 531526"/>
                    <a:gd name="connsiteY0" fmla="*/ 469900 h 495300"/>
                    <a:gd name="connsiteX1" fmla="*/ 279138 w 531526"/>
                    <a:gd name="connsiteY1" fmla="*/ 0 h 495300"/>
                    <a:gd name="connsiteX2" fmla="*/ 202938 w 531526"/>
                    <a:gd name="connsiteY2" fmla="*/ 495300 h 495300"/>
                    <a:gd name="connsiteX3" fmla="*/ 94988 w 531526"/>
                    <a:gd name="connsiteY3" fmla="*/ 469900 h 495300"/>
                    <a:gd name="connsiteX0" fmla="*/ 177653 w 614191"/>
                    <a:gd name="connsiteY0" fmla="*/ 469900 h 495300"/>
                    <a:gd name="connsiteX1" fmla="*/ 361803 w 614191"/>
                    <a:gd name="connsiteY1" fmla="*/ 0 h 495300"/>
                    <a:gd name="connsiteX2" fmla="*/ 285603 w 614191"/>
                    <a:gd name="connsiteY2" fmla="*/ 495300 h 495300"/>
                    <a:gd name="connsiteX3" fmla="*/ 177653 w 614191"/>
                    <a:gd name="connsiteY3" fmla="*/ 469900 h 495300"/>
                    <a:gd name="connsiteX0" fmla="*/ 118852 w 614191"/>
                    <a:gd name="connsiteY0" fmla="*/ 459114 h 495300"/>
                    <a:gd name="connsiteX1" fmla="*/ 361803 w 614191"/>
                    <a:gd name="connsiteY1" fmla="*/ 0 h 495300"/>
                    <a:gd name="connsiteX2" fmla="*/ 285603 w 614191"/>
                    <a:gd name="connsiteY2" fmla="*/ 495300 h 495300"/>
                    <a:gd name="connsiteX3" fmla="*/ 118852 w 614191"/>
                    <a:gd name="connsiteY3" fmla="*/ 459114 h 495300"/>
                    <a:gd name="connsiteX0" fmla="*/ 118852 w 563830"/>
                    <a:gd name="connsiteY0" fmla="*/ 459114 h 495300"/>
                    <a:gd name="connsiteX1" fmla="*/ 361803 w 563830"/>
                    <a:gd name="connsiteY1" fmla="*/ 0 h 495300"/>
                    <a:gd name="connsiteX2" fmla="*/ 285603 w 563830"/>
                    <a:gd name="connsiteY2" fmla="*/ 495300 h 495300"/>
                    <a:gd name="connsiteX3" fmla="*/ 118852 w 563830"/>
                    <a:gd name="connsiteY3" fmla="*/ 459114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3830" h="495300">
                      <a:moveTo>
                        <a:pt x="118852" y="459114"/>
                      </a:moveTo>
                      <a:cubicBezTo>
                        <a:pt x="84961" y="335817"/>
                        <a:pt x="0" y="21597"/>
                        <a:pt x="361803" y="0"/>
                      </a:cubicBezTo>
                      <a:cubicBezTo>
                        <a:pt x="563830" y="158961"/>
                        <a:pt x="360191" y="400048"/>
                        <a:pt x="285603" y="495300"/>
                      </a:cubicBezTo>
                      <a:lnTo>
                        <a:pt x="118852" y="4591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33" name="Полилиния 32"/>
                <p:cNvSpPr/>
                <p:nvPr/>
              </p:nvSpPr>
              <p:spPr>
                <a:xfrm rot="3954144">
                  <a:off x="8096346" y="3605464"/>
                  <a:ext cx="512233" cy="606955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34" name="Полилиния 33"/>
                <p:cNvSpPr/>
                <p:nvPr/>
              </p:nvSpPr>
              <p:spPr>
                <a:xfrm rot="13913088">
                  <a:off x="7229909" y="3692379"/>
                  <a:ext cx="605807" cy="606955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35" name="Полилиния 34"/>
                <p:cNvSpPr/>
                <p:nvPr/>
              </p:nvSpPr>
              <p:spPr>
                <a:xfrm rot="10800000">
                  <a:off x="7494607" y="4008441"/>
                  <a:ext cx="571504" cy="606955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36" name="Полилиния 35"/>
                <p:cNvSpPr/>
                <p:nvPr/>
              </p:nvSpPr>
              <p:spPr>
                <a:xfrm rot="7534122">
                  <a:off x="7885702" y="3967597"/>
                  <a:ext cx="555132" cy="606955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37" name="Овал 36"/>
                <p:cNvSpPr/>
                <p:nvPr/>
              </p:nvSpPr>
              <p:spPr>
                <a:xfrm>
                  <a:off x="7786710" y="3786190"/>
                  <a:ext cx="324000" cy="3240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01600" h="317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grpSp>
            <p:nvGrpSpPr>
              <p:cNvPr id="38" name="Группа 37"/>
              <p:cNvGrpSpPr/>
              <p:nvPr/>
            </p:nvGrpSpPr>
            <p:grpSpPr>
              <a:xfrm rot="565644">
                <a:off x="4915402" y="4143380"/>
                <a:ext cx="1431024" cy="1374251"/>
                <a:chOff x="7215547" y="3241144"/>
                <a:chExt cx="1431024" cy="1374251"/>
              </a:xfrm>
            </p:grpSpPr>
            <p:sp>
              <p:nvSpPr>
                <p:cNvPr id="39" name="Полилиния 38"/>
                <p:cNvSpPr/>
                <p:nvPr/>
              </p:nvSpPr>
              <p:spPr>
                <a:xfrm>
                  <a:off x="7872277" y="3241144"/>
                  <a:ext cx="500066" cy="606955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0" name="Полилиния 39"/>
                <p:cNvSpPr/>
                <p:nvPr/>
              </p:nvSpPr>
              <p:spPr>
                <a:xfrm rot="18431701">
                  <a:off x="7509576" y="3393093"/>
                  <a:ext cx="457278" cy="495300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94988 w 531526"/>
                    <a:gd name="connsiteY0" fmla="*/ 469900 h 495300"/>
                    <a:gd name="connsiteX1" fmla="*/ 279138 w 531526"/>
                    <a:gd name="connsiteY1" fmla="*/ 0 h 495300"/>
                    <a:gd name="connsiteX2" fmla="*/ 202938 w 531526"/>
                    <a:gd name="connsiteY2" fmla="*/ 495300 h 495300"/>
                    <a:gd name="connsiteX3" fmla="*/ 94988 w 531526"/>
                    <a:gd name="connsiteY3" fmla="*/ 469900 h 495300"/>
                    <a:gd name="connsiteX0" fmla="*/ 177653 w 614191"/>
                    <a:gd name="connsiteY0" fmla="*/ 469900 h 495300"/>
                    <a:gd name="connsiteX1" fmla="*/ 361803 w 614191"/>
                    <a:gd name="connsiteY1" fmla="*/ 0 h 495300"/>
                    <a:gd name="connsiteX2" fmla="*/ 285603 w 614191"/>
                    <a:gd name="connsiteY2" fmla="*/ 495300 h 495300"/>
                    <a:gd name="connsiteX3" fmla="*/ 177653 w 614191"/>
                    <a:gd name="connsiteY3" fmla="*/ 469900 h 495300"/>
                    <a:gd name="connsiteX0" fmla="*/ 118852 w 614191"/>
                    <a:gd name="connsiteY0" fmla="*/ 459114 h 495300"/>
                    <a:gd name="connsiteX1" fmla="*/ 361803 w 614191"/>
                    <a:gd name="connsiteY1" fmla="*/ 0 h 495300"/>
                    <a:gd name="connsiteX2" fmla="*/ 285603 w 614191"/>
                    <a:gd name="connsiteY2" fmla="*/ 495300 h 495300"/>
                    <a:gd name="connsiteX3" fmla="*/ 118852 w 614191"/>
                    <a:gd name="connsiteY3" fmla="*/ 459114 h 495300"/>
                    <a:gd name="connsiteX0" fmla="*/ 118852 w 563830"/>
                    <a:gd name="connsiteY0" fmla="*/ 459114 h 495300"/>
                    <a:gd name="connsiteX1" fmla="*/ 361803 w 563830"/>
                    <a:gd name="connsiteY1" fmla="*/ 0 h 495300"/>
                    <a:gd name="connsiteX2" fmla="*/ 285603 w 563830"/>
                    <a:gd name="connsiteY2" fmla="*/ 495300 h 495300"/>
                    <a:gd name="connsiteX3" fmla="*/ 118852 w 563830"/>
                    <a:gd name="connsiteY3" fmla="*/ 459114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3830" h="495300">
                      <a:moveTo>
                        <a:pt x="118852" y="459114"/>
                      </a:moveTo>
                      <a:cubicBezTo>
                        <a:pt x="84961" y="335817"/>
                        <a:pt x="0" y="21597"/>
                        <a:pt x="361803" y="0"/>
                      </a:cubicBezTo>
                      <a:cubicBezTo>
                        <a:pt x="563830" y="158961"/>
                        <a:pt x="360191" y="400048"/>
                        <a:pt x="285603" y="495300"/>
                      </a:cubicBezTo>
                      <a:lnTo>
                        <a:pt x="118852" y="4591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1" name="Полилиния 40"/>
                <p:cNvSpPr/>
                <p:nvPr/>
              </p:nvSpPr>
              <p:spPr>
                <a:xfrm rot="3954144">
                  <a:off x="8109920" y="3584521"/>
                  <a:ext cx="466348" cy="606955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2" name="Полилиния 41"/>
                <p:cNvSpPr/>
                <p:nvPr/>
              </p:nvSpPr>
              <p:spPr>
                <a:xfrm rot="13913088">
                  <a:off x="7238460" y="3674803"/>
                  <a:ext cx="561130" cy="606955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3" name="Полилиния 42"/>
                <p:cNvSpPr/>
                <p:nvPr/>
              </p:nvSpPr>
              <p:spPr>
                <a:xfrm rot="11035047">
                  <a:off x="7494607" y="4008440"/>
                  <a:ext cx="520546" cy="606955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4" name="Полилиния 43"/>
                <p:cNvSpPr/>
                <p:nvPr/>
              </p:nvSpPr>
              <p:spPr>
                <a:xfrm rot="7534122">
                  <a:off x="7918381" y="3950790"/>
                  <a:ext cx="513810" cy="606955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5" name="Овал 44"/>
                <p:cNvSpPr/>
                <p:nvPr/>
              </p:nvSpPr>
              <p:spPr>
                <a:xfrm>
                  <a:off x="7786710" y="3786190"/>
                  <a:ext cx="324000" cy="3240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01600" h="317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grpSp>
            <p:nvGrpSpPr>
              <p:cNvPr id="46" name="Группа 45"/>
              <p:cNvGrpSpPr/>
              <p:nvPr/>
            </p:nvGrpSpPr>
            <p:grpSpPr>
              <a:xfrm>
                <a:off x="4639743" y="5072074"/>
                <a:ext cx="1312970" cy="1357321"/>
                <a:chOff x="7135565" y="3156507"/>
                <a:chExt cx="1638738" cy="1608104"/>
              </a:xfrm>
            </p:grpSpPr>
            <p:sp>
              <p:nvSpPr>
                <p:cNvPr id="47" name="Полилиния 46"/>
                <p:cNvSpPr/>
                <p:nvPr/>
              </p:nvSpPr>
              <p:spPr>
                <a:xfrm>
                  <a:off x="7868156" y="3156507"/>
                  <a:ext cx="512233" cy="691593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8" name="Полилиния 47"/>
                <p:cNvSpPr/>
                <p:nvPr/>
              </p:nvSpPr>
              <p:spPr>
                <a:xfrm rot="18431701">
                  <a:off x="7414159" y="3328516"/>
                  <a:ext cx="563830" cy="586864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94988 w 531526"/>
                    <a:gd name="connsiteY0" fmla="*/ 469900 h 495300"/>
                    <a:gd name="connsiteX1" fmla="*/ 279138 w 531526"/>
                    <a:gd name="connsiteY1" fmla="*/ 0 h 495300"/>
                    <a:gd name="connsiteX2" fmla="*/ 202938 w 531526"/>
                    <a:gd name="connsiteY2" fmla="*/ 495300 h 495300"/>
                    <a:gd name="connsiteX3" fmla="*/ 94988 w 531526"/>
                    <a:gd name="connsiteY3" fmla="*/ 469900 h 495300"/>
                    <a:gd name="connsiteX0" fmla="*/ 177653 w 614191"/>
                    <a:gd name="connsiteY0" fmla="*/ 469900 h 495300"/>
                    <a:gd name="connsiteX1" fmla="*/ 361803 w 614191"/>
                    <a:gd name="connsiteY1" fmla="*/ 0 h 495300"/>
                    <a:gd name="connsiteX2" fmla="*/ 285603 w 614191"/>
                    <a:gd name="connsiteY2" fmla="*/ 495300 h 495300"/>
                    <a:gd name="connsiteX3" fmla="*/ 177653 w 614191"/>
                    <a:gd name="connsiteY3" fmla="*/ 469900 h 495300"/>
                    <a:gd name="connsiteX0" fmla="*/ 118852 w 614191"/>
                    <a:gd name="connsiteY0" fmla="*/ 459114 h 495300"/>
                    <a:gd name="connsiteX1" fmla="*/ 361803 w 614191"/>
                    <a:gd name="connsiteY1" fmla="*/ 0 h 495300"/>
                    <a:gd name="connsiteX2" fmla="*/ 285603 w 614191"/>
                    <a:gd name="connsiteY2" fmla="*/ 495300 h 495300"/>
                    <a:gd name="connsiteX3" fmla="*/ 118852 w 614191"/>
                    <a:gd name="connsiteY3" fmla="*/ 459114 h 495300"/>
                    <a:gd name="connsiteX0" fmla="*/ 118852 w 563830"/>
                    <a:gd name="connsiteY0" fmla="*/ 459114 h 495300"/>
                    <a:gd name="connsiteX1" fmla="*/ 361803 w 563830"/>
                    <a:gd name="connsiteY1" fmla="*/ 0 h 495300"/>
                    <a:gd name="connsiteX2" fmla="*/ 285603 w 563830"/>
                    <a:gd name="connsiteY2" fmla="*/ 495300 h 495300"/>
                    <a:gd name="connsiteX3" fmla="*/ 118852 w 563830"/>
                    <a:gd name="connsiteY3" fmla="*/ 459114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3830" h="495300">
                      <a:moveTo>
                        <a:pt x="118852" y="459114"/>
                      </a:moveTo>
                      <a:cubicBezTo>
                        <a:pt x="84961" y="335817"/>
                        <a:pt x="0" y="21597"/>
                        <a:pt x="361803" y="0"/>
                      </a:cubicBezTo>
                      <a:cubicBezTo>
                        <a:pt x="563830" y="158961"/>
                        <a:pt x="360191" y="400048"/>
                        <a:pt x="285603" y="495300"/>
                      </a:cubicBezTo>
                      <a:lnTo>
                        <a:pt x="118852" y="4591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9" name="Полилиния 48"/>
                <p:cNvSpPr/>
                <p:nvPr/>
              </p:nvSpPr>
              <p:spPr>
                <a:xfrm rot="3954144">
                  <a:off x="8152833" y="3519607"/>
                  <a:ext cx="512232" cy="730709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50" name="Полилиния 49"/>
                <p:cNvSpPr/>
                <p:nvPr/>
              </p:nvSpPr>
              <p:spPr>
                <a:xfrm rot="13913088">
                  <a:off x="7188619" y="3670647"/>
                  <a:ext cx="605807" cy="711916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51" name="Полилиния 50"/>
                <p:cNvSpPr/>
                <p:nvPr/>
              </p:nvSpPr>
              <p:spPr>
                <a:xfrm rot="10800000">
                  <a:off x="7494607" y="4008439"/>
                  <a:ext cx="571504" cy="756172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52" name="Полилиния 51"/>
                <p:cNvSpPr/>
                <p:nvPr/>
              </p:nvSpPr>
              <p:spPr>
                <a:xfrm rot="7534122">
                  <a:off x="7925987" y="3945417"/>
                  <a:ext cx="555132" cy="706011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53" name="Овал 52"/>
                <p:cNvSpPr/>
                <p:nvPr/>
              </p:nvSpPr>
              <p:spPr>
                <a:xfrm>
                  <a:off x="7786710" y="3786190"/>
                  <a:ext cx="324000" cy="3240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01600" h="317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grpSp>
            <p:nvGrpSpPr>
              <p:cNvPr id="54" name="Группа 53"/>
              <p:cNvGrpSpPr/>
              <p:nvPr/>
            </p:nvGrpSpPr>
            <p:grpSpPr>
              <a:xfrm rot="20134580">
                <a:off x="3805629" y="4819477"/>
                <a:ext cx="1071570" cy="1017062"/>
                <a:chOff x="7229335" y="3241144"/>
                <a:chExt cx="1426605" cy="1374252"/>
              </a:xfrm>
            </p:grpSpPr>
            <p:sp>
              <p:nvSpPr>
                <p:cNvPr id="55" name="Полилиния 54"/>
                <p:cNvSpPr/>
                <p:nvPr/>
              </p:nvSpPr>
              <p:spPr>
                <a:xfrm>
                  <a:off x="7868154" y="3241144"/>
                  <a:ext cx="512233" cy="606955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56" name="Полилиния 55"/>
                <p:cNvSpPr/>
                <p:nvPr/>
              </p:nvSpPr>
              <p:spPr>
                <a:xfrm rot="18431701">
                  <a:off x="7450626" y="3400569"/>
                  <a:ext cx="563830" cy="495300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94988 w 531526"/>
                    <a:gd name="connsiteY0" fmla="*/ 469900 h 495300"/>
                    <a:gd name="connsiteX1" fmla="*/ 279138 w 531526"/>
                    <a:gd name="connsiteY1" fmla="*/ 0 h 495300"/>
                    <a:gd name="connsiteX2" fmla="*/ 202938 w 531526"/>
                    <a:gd name="connsiteY2" fmla="*/ 495300 h 495300"/>
                    <a:gd name="connsiteX3" fmla="*/ 94988 w 531526"/>
                    <a:gd name="connsiteY3" fmla="*/ 469900 h 495300"/>
                    <a:gd name="connsiteX0" fmla="*/ 177653 w 614191"/>
                    <a:gd name="connsiteY0" fmla="*/ 469900 h 495300"/>
                    <a:gd name="connsiteX1" fmla="*/ 361803 w 614191"/>
                    <a:gd name="connsiteY1" fmla="*/ 0 h 495300"/>
                    <a:gd name="connsiteX2" fmla="*/ 285603 w 614191"/>
                    <a:gd name="connsiteY2" fmla="*/ 495300 h 495300"/>
                    <a:gd name="connsiteX3" fmla="*/ 177653 w 614191"/>
                    <a:gd name="connsiteY3" fmla="*/ 469900 h 495300"/>
                    <a:gd name="connsiteX0" fmla="*/ 118852 w 614191"/>
                    <a:gd name="connsiteY0" fmla="*/ 459114 h 495300"/>
                    <a:gd name="connsiteX1" fmla="*/ 361803 w 614191"/>
                    <a:gd name="connsiteY1" fmla="*/ 0 h 495300"/>
                    <a:gd name="connsiteX2" fmla="*/ 285603 w 614191"/>
                    <a:gd name="connsiteY2" fmla="*/ 495300 h 495300"/>
                    <a:gd name="connsiteX3" fmla="*/ 118852 w 614191"/>
                    <a:gd name="connsiteY3" fmla="*/ 459114 h 495300"/>
                    <a:gd name="connsiteX0" fmla="*/ 118852 w 563830"/>
                    <a:gd name="connsiteY0" fmla="*/ 459114 h 495300"/>
                    <a:gd name="connsiteX1" fmla="*/ 361803 w 563830"/>
                    <a:gd name="connsiteY1" fmla="*/ 0 h 495300"/>
                    <a:gd name="connsiteX2" fmla="*/ 285603 w 563830"/>
                    <a:gd name="connsiteY2" fmla="*/ 495300 h 495300"/>
                    <a:gd name="connsiteX3" fmla="*/ 118852 w 563830"/>
                    <a:gd name="connsiteY3" fmla="*/ 459114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3830" h="495300">
                      <a:moveTo>
                        <a:pt x="118852" y="459114"/>
                      </a:moveTo>
                      <a:cubicBezTo>
                        <a:pt x="84961" y="335817"/>
                        <a:pt x="0" y="21597"/>
                        <a:pt x="361803" y="0"/>
                      </a:cubicBezTo>
                      <a:cubicBezTo>
                        <a:pt x="563830" y="158961"/>
                        <a:pt x="360191" y="400048"/>
                        <a:pt x="285603" y="495300"/>
                      </a:cubicBezTo>
                      <a:lnTo>
                        <a:pt x="118852" y="4591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57" name="Полилиния 56"/>
                <p:cNvSpPr/>
                <p:nvPr/>
              </p:nvSpPr>
              <p:spPr>
                <a:xfrm rot="3954144">
                  <a:off x="8096346" y="3605464"/>
                  <a:ext cx="512233" cy="606955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58" name="Полилиния 57"/>
                <p:cNvSpPr/>
                <p:nvPr/>
              </p:nvSpPr>
              <p:spPr>
                <a:xfrm rot="13913088">
                  <a:off x="7229909" y="3692379"/>
                  <a:ext cx="605807" cy="606955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59" name="Полилиния 58"/>
                <p:cNvSpPr/>
                <p:nvPr/>
              </p:nvSpPr>
              <p:spPr>
                <a:xfrm rot="10800000">
                  <a:off x="7494607" y="4008441"/>
                  <a:ext cx="571504" cy="606955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60" name="Полилиния 59"/>
                <p:cNvSpPr/>
                <p:nvPr/>
              </p:nvSpPr>
              <p:spPr>
                <a:xfrm rot="7534122">
                  <a:off x="7885702" y="3967597"/>
                  <a:ext cx="555132" cy="606955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61" name="Овал 60"/>
                <p:cNvSpPr/>
                <p:nvPr/>
              </p:nvSpPr>
              <p:spPr>
                <a:xfrm>
                  <a:off x="7786710" y="3786190"/>
                  <a:ext cx="324000" cy="3240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01600" h="317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grpSp>
            <p:nvGrpSpPr>
              <p:cNvPr id="62" name="Группа 61"/>
              <p:cNvGrpSpPr/>
              <p:nvPr/>
            </p:nvGrpSpPr>
            <p:grpSpPr>
              <a:xfrm rot="1423111">
                <a:off x="3381333" y="5587876"/>
                <a:ext cx="1007046" cy="1040098"/>
                <a:chOff x="7229335" y="3241144"/>
                <a:chExt cx="1426605" cy="1374252"/>
              </a:xfrm>
            </p:grpSpPr>
            <p:sp>
              <p:nvSpPr>
                <p:cNvPr id="63" name="Полилиния 62"/>
                <p:cNvSpPr/>
                <p:nvPr/>
              </p:nvSpPr>
              <p:spPr>
                <a:xfrm>
                  <a:off x="7868154" y="3241144"/>
                  <a:ext cx="512233" cy="606955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64" name="Полилиния 63"/>
                <p:cNvSpPr/>
                <p:nvPr/>
              </p:nvSpPr>
              <p:spPr>
                <a:xfrm rot="18431701">
                  <a:off x="7450626" y="3400569"/>
                  <a:ext cx="563830" cy="495300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94988 w 531526"/>
                    <a:gd name="connsiteY0" fmla="*/ 469900 h 495300"/>
                    <a:gd name="connsiteX1" fmla="*/ 279138 w 531526"/>
                    <a:gd name="connsiteY1" fmla="*/ 0 h 495300"/>
                    <a:gd name="connsiteX2" fmla="*/ 202938 w 531526"/>
                    <a:gd name="connsiteY2" fmla="*/ 495300 h 495300"/>
                    <a:gd name="connsiteX3" fmla="*/ 94988 w 531526"/>
                    <a:gd name="connsiteY3" fmla="*/ 469900 h 495300"/>
                    <a:gd name="connsiteX0" fmla="*/ 177653 w 614191"/>
                    <a:gd name="connsiteY0" fmla="*/ 469900 h 495300"/>
                    <a:gd name="connsiteX1" fmla="*/ 361803 w 614191"/>
                    <a:gd name="connsiteY1" fmla="*/ 0 h 495300"/>
                    <a:gd name="connsiteX2" fmla="*/ 285603 w 614191"/>
                    <a:gd name="connsiteY2" fmla="*/ 495300 h 495300"/>
                    <a:gd name="connsiteX3" fmla="*/ 177653 w 614191"/>
                    <a:gd name="connsiteY3" fmla="*/ 469900 h 495300"/>
                    <a:gd name="connsiteX0" fmla="*/ 118852 w 614191"/>
                    <a:gd name="connsiteY0" fmla="*/ 459114 h 495300"/>
                    <a:gd name="connsiteX1" fmla="*/ 361803 w 614191"/>
                    <a:gd name="connsiteY1" fmla="*/ 0 h 495300"/>
                    <a:gd name="connsiteX2" fmla="*/ 285603 w 614191"/>
                    <a:gd name="connsiteY2" fmla="*/ 495300 h 495300"/>
                    <a:gd name="connsiteX3" fmla="*/ 118852 w 614191"/>
                    <a:gd name="connsiteY3" fmla="*/ 459114 h 495300"/>
                    <a:gd name="connsiteX0" fmla="*/ 118852 w 563830"/>
                    <a:gd name="connsiteY0" fmla="*/ 459114 h 495300"/>
                    <a:gd name="connsiteX1" fmla="*/ 361803 w 563830"/>
                    <a:gd name="connsiteY1" fmla="*/ 0 h 495300"/>
                    <a:gd name="connsiteX2" fmla="*/ 285603 w 563830"/>
                    <a:gd name="connsiteY2" fmla="*/ 495300 h 495300"/>
                    <a:gd name="connsiteX3" fmla="*/ 118852 w 563830"/>
                    <a:gd name="connsiteY3" fmla="*/ 459114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3830" h="495300">
                      <a:moveTo>
                        <a:pt x="118852" y="459114"/>
                      </a:moveTo>
                      <a:cubicBezTo>
                        <a:pt x="84961" y="335817"/>
                        <a:pt x="0" y="21597"/>
                        <a:pt x="361803" y="0"/>
                      </a:cubicBezTo>
                      <a:cubicBezTo>
                        <a:pt x="563830" y="158961"/>
                        <a:pt x="360191" y="400048"/>
                        <a:pt x="285603" y="495300"/>
                      </a:cubicBezTo>
                      <a:lnTo>
                        <a:pt x="118852" y="4591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65" name="Полилиния 64"/>
                <p:cNvSpPr/>
                <p:nvPr/>
              </p:nvSpPr>
              <p:spPr>
                <a:xfrm rot="3954144">
                  <a:off x="8096346" y="3605464"/>
                  <a:ext cx="512233" cy="606955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66" name="Полилиния 65"/>
                <p:cNvSpPr/>
                <p:nvPr/>
              </p:nvSpPr>
              <p:spPr>
                <a:xfrm rot="13913088">
                  <a:off x="7229909" y="3692379"/>
                  <a:ext cx="605807" cy="606955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67" name="Полилиния 66"/>
                <p:cNvSpPr/>
                <p:nvPr/>
              </p:nvSpPr>
              <p:spPr>
                <a:xfrm rot="10800000">
                  <a:off x="7494607" y="4008441"/>
                  <a:ext cx="571504" cy="606955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68" name="Полилиния 67"/>
                <p:cNvSpPr/>
                <p:nvPr/>
              </p:nvSpPr>
              <p:spPr>
                <a:xfrm rot="7534122">
                  <a:off x="7885702" y="3967597"/>
                  <a:ext cx="555132" cy="606955"/>
                </a:xfrm>
                <a:custGeom>
                  <a:avLst/>
                  <a:gdLst>
                    <a:gd name="connsiteX0" fmla="*/ 0 w 184150"/>
                    <a:gd name="connsiteY0" fmla="*/ 469900 h 495300"/>
                    <a:gd name="connsiteX1" fmla="*/ 184150 w 184150"/>
                    <a:gd name="connsiteY1" fmla="*/ 0 h 495300"/>
                    <a:gd name="connsiteX2" fmla="*/ 107950 w 184150"/>
                    <a:gd name="connsiteY2" fmla="*/ 495300 h 495300"/>
                    <a:gd name="connsiteX3" fmla="*/ 0 w 184150"/>
                    <a:gd name="connsiteY3" fmla="*/ 469900 h 495300"/>
                    <a:gd name="connsiteX0" fmla="*/ 75695 w 259845"/>
                    <a:gd name="connsiteY0" fmla="*/ 581555 h 606955"/>
                    <a:gd name="connsiteX1" fmla="*/ 259845 w 259845"/>
                    <a:gd name="connsiteY1" fmla="*/ 111655 h 606955"/>
                    <a:gd name="connsiteX2" fmla="*/ 183645 w 259845"/>
                    <a:gd name="connsiteY2" fmla="*/ 606955 h 606955"/>
                    <a:gd name="connsiteX3" fmla="*/ 75695 w 259845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  <a:gd name="connsiteX0" fmla="*/ 75695 w 512233"/>
                    <a:gd name="connsiteY0" fmla="*/ 581555 h 606955"/>
                    <a:gd name="connsiteX1" fmla="*/ 259845 w 512233"/>
                    <a:gd name="connsiteY1" fmla="*/ 111655 h 606955"/>
                    <a:gd name="connsiteX2" fmla="*/ 183645 w 512233"/>
                    <a:gd name="connsiteY2" fmla="*/ 606955 h 606955"/>
                    <a:gd name="connsiteX3" fmla="*/ 75695 w 512233"/>
                    <a:gd name="connsiteY3" fmla="*/ 581555 h 60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2233" h="606955">
                      <a:moveTo>
                        <a:pt x="75695" y="581555"/>
                      </a:moveTo>
                      <a:cubicBezTo>
                        <a:pt x="41804" y="458258"/>
                        <a:pt x="0" y="0"/>
                        <a:pt x="259845" y="111655"/>
                      </a:cubicBezTo>
                      <a:cubicBezTo>
                        <a:pt x="512233" y="237067"/>
                        <a:pt x="258233" y="511703"/>
                        <a:pt x="183645" y="606955"/>
                      </a:cubicBezTo>
                      <a:lnTo>
                        <a:pt x="75695" y="58155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 prstMaterial="metal">
                  <a:bevelT w="196850" h="444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69" name="Овал 68"/>
                <p:cNvSpPr/>
                <p:nvPr/>
              </p:nvSpPr>
              <p:spPr>
                <a:xfrm>
                  <a:off x="7786710" y="3786190"/>
                  <a:ext cx="324000" cy="3240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01600" h="3175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</p:grpSp>
        <p:grpSp>
          <p:nvGrpSpPr>
            <p:cNvPr id="258" name="Группа 257"/>
            <p:cNvGrpSpPr/>
            <p:nvPr/>
          </p:nvGrpSpPr>
          <p:grpSpPr>
            <a:xfrm>
              <a:off x="4064204" y="3691488"/>
              <a:ext cx="4397884" cy="3214711"/>
              <a:chOff x="4064204" y="3691488"/>
              <a:chExt cx="4397884" cy="3214711"/>
            </a:xfrm>
          </p:grpSpPr>
          <p:sp>
            <p:nvSpPr>
              <p:cNvPr id="171" name="4-конечная звезда 170"/>
              <p:cNvSpPr/>
              <p:nvPr/>
            </p:nvSpPr>
            <p:spPr>
              <a:xfrm rot="2715714">
                <a:off x="4405759" y="5993139"/>
                <a:ext cx="285752" cy="254481"/>
              </a:xfrm>
              <a:prstGeom prst="star4">
                <a:avLst>
                  <a:gd name="adj" fmla="val 6223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4-конечная звезда 171"/>
              <p:cNvSpPr/>
              <p:nvPr/>
            </p:nvSpPr>
            <p:spPr>
              <a:xfrm rot="2715714">
                <a:off x="4620073" y="5135884"/>
                <a:ext cx="285752" cy="254481"/>
              </a:xfrm>
              <a:prstGeom prst="star4">
                <a:avLst>
                  <a:gd name="adj" fmla="val 6223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4-конечная звезда 172"/>
              <p:cNvSpPr/>
              <p:nvPr/>
            </p:nvSpPr>
            <p:spPr>
              <a:xfrm rot="2715714">
                <a:off x="4762948" y="5921701"/>
                <a:ext cx="285752" cy="254481"/>
              </a:xfrm>
              <a:prstGeom prst="star4">
                <a:avLst>
                  <a:gd name="adj" fmla="val 6223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4" name="4-конечная звезда 173"/>
              <p:cNvSpPr/>
              <p:nvPr/>
            </p:nvSpPr>
            <p:spPr>
              <a:xfrm rot="2715714">
                <a:off x="5405890" y="5493073"/>
                <a:ext cx="285752" cy="254481"/>
              </a:xfrm>
              <a:prstGeom prst="star4">
                <a:avLst>
                  <a:gd name="adj" fmla="val 6223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4-конечная звезда 247"/>
              <p:cNvSpPr/>
              <p:nvPr/>
            </p:nvSpPr>
            <p:spPr>
              <a:xfrm rot="2715714">
                <a:off x="5834518" y="4564380"/>
                <a:ext cx="285752" cy="254481"/>
              </a:xfrm>
              <a:prstGeom prst="star4">
                <a:avLst>
                  <a:gd name="adj" fmla="val 6223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0" name="4-конечная звезда 249"/>
              <p:cNvSpPr/>
              <p:nvPr/>
            </p:nvSpPr>
            <p:spPr>
              <a:xfrm rot="2715714">
                <a:off x="6977527" y="5993139"/>
                <a:ext cx="285752" cy="254481"/>
              </a:xfrm>
              <a:prstGeom prst="star4">
                <a:avLst>
                  <a:gd name="adj" fmla="val 6223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1" name="4-конечная звезда 250"/>
              <p:cNvSpPr/>
              <p:nvPr/>
            </p:nvSpPr>
            <p:spPr>
              <a:xfrm rot="2715714">
                <a:off x="7763346" y="5278760"/>
                <a:ext cx="285752" cy="254481"/>
              </a:xfrm>
              <a:prstGeom prst="star4">
                <a:avLst>
                  <a:gd name="adj" fmla="val 6223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2" name="4-конечная звезда 251"/>
              <p:cNvSpPr/>
              <p:nvPr/>
            </p:nvSpPr>
            <p:spPr>
              <a:xfrm rot="2715714">
                <a:off x="8049097" y="3707123"/>
                <a:ext cx="285752" cy="254481"/>
              </a:xfrm>
              <a:prstGeom prst="star4">
                <a:avLst>
                  <a:gd name="adj" fmla="val 6223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3" name="4-конечная звезда 252"/>
              <p:cNvSpPr/>
              <p:nvPr/>
            </p:nvSpPr>
            <p:spPr>
              <a:xfrm rot="2715714">
                <a:off x="6691776" y="6636082"/>
                <a:ext cx="285752" cy="254481"/>
              </a:xfrm>
              <a:prstGeom prst="star4">
                <a:avLst>
                  <a:gd name="adj" fmla="val 6223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4" name="4-конечная звезда 253"/>
              <p:cNvSpPr/>
              <p:nvPr/>
            </p:nvSpPr>
            <p:spPr>
              <a:xfrm rot="2715714">
                <a:off x="5834519" y="6278891"/>
                <a:ext cx="285752" cy="254481"/>
              </a:xfrm>
              <a:prstGeom prst="star4">
                <a:avLst>
                  <a:gd name="adj" fmla="val 6223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5" name="4-конечная звезда 254"/>
              <p:cNvSpPr/>
              <p:nvPr/>
            </p:nvSpPr>
            <p:spPr>
              <a:xfrm rot="2715714">
                <a:off x="8191972" y="6064577"/>
                <a:ext cx="285752" cy="254481"/>
              </a:xfrm>
              <a:prstGeom prst="star4">
                <a:avLst>
                  <a:gd name="adj" fmla="val 6223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6" name="4-конечная звезда 255"/>
              <p:cNvSpPr/>
              <p:nvPr/>
            </p:nvSpPr>
            <p:spPr>
              <a:xfrm rot="2715714">
                <a:off x="7263279" y="5778826"/>
                <a:ext cx="285752" cy="254481"/>
              </a:xfrm>
              <a:prstGeom prst="star4">
                <a:avLst>
                  <a:gd name="adj" fmla="val 6223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7" name="4-конечная звезда 256"/>
              <p:cNvSpPr/>
              <p:nvPr/>
            </p:nvSpPr>
            <p:spPr>
              <a:xfrm rot="2715714">
                <a:off x="4048569" y="6636080"/>
                <a:ext cx="285752" cy="254481"/>
              </a:xfrm>
              <a:prstGeom prst="star4">
                <a:avLst>
                  <a:gd name="adj" fmla="val 6223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3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38" name="Группа 337"/>
          <p:cNvGrpSpPr/>
          <p:nvPr/>
        </p:nvGrpSpPr>
        <p:grpSpPr>
          <a:xfrm>
            <a:off x="2285984" y="1428736"/>
            <a:ext cx="6858016" cy="5243554"/>
            <a:chOff x="2285984" y="1428736"/>
            <a:chExt cx="6858016" cy="5243554"/>
          </a:xfrm>
        </p:grpSpPr>
        <p:grpSp>
          <p:nvGrpSpPr>
            <p:cNvPr id="107" name="Группа 106"/>
            <p:cNvGrpSpPr/>
            <p:nvPr/>
          </p:nvGrpSpPr>
          <p:grpSpPr>
            <a:xfrm>
              <a:off x="6000760" y="1785926"/>
              <a:ext cx="311951" cy="314332"/>
              <a:chOff x="1059633" y="4631541"/>
              <a:chExt cx="311951" cy="314332"/>
            </a:xfrm>
          </p:grpSpPr>
          <p:sp>
            <p:nvSpPr>
              <p:cNvPr id="108" name="Овал 107"/>
              <p:cNvSpPr/>
              <p:nvPr/>
            </p:nvSpPr>
            <p:spPr>
              <a:xfrm>
                <a:off x="1059633" y="4631541"/>
                <a:ext cx="311951" cy="314332"/>
              </a:xfrm>
              <a:prstGeom prst="ellipse">
                <a:avLst/>
              </a:prstGeom>
              <a:solidFill>
                <a:schemeClr val="bg1">
                  <a:alpha val="41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9" name="Овал 108"/>
              <p:cNvSpPr/>
              <p:nvPr/>
            </p:nvSpPr>
            <p:spPr>
              <a:xfrm>
                <a:off x="1107253" y="4676780"/>
                <a:ext cx="214314" cy="214314"/>
              </a:xfrm>
              <a:prstGeom prst="ellipse">
                <a:avLst/>
              </a:prstGeom>
              <a:solidFill>
                <a:schemeClr val="bg1">
                  <a:alpha val="5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0" name="Овал 109"/>
              <p:cNvSpPr/>
              <p:nvPr/>
            </p:nvSpPr>
            <p:spPr>
              <a:xfrm>
                <a:off x="1142976" y="4714884"/>
                <a:ext cx="142876" cy="14287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23" name="Группа 122"/>
            <p:cNvGrpSpPr/>
            <p:nvPr/>
          </p:nvGrpSpPr>
          <p:grpSpPr>
            <a:xfrm>
              <a:off x="6715140" y="2357430"/>
              <a:ext cx="216000" cy="216000"/>
              <a:chOff x="1059633" y="4631541"/>
              <a:chExt cx="311951" cy="314332"/>
            </a:xfrm>
          </p:grpSpPr>
          <p:sp>
            <p:nvSpPr>
              <p:cNvPr id="124" name="Овал 123"/>
              <p:cNvSpPr/>
              <p:nvPr/>
            </p:nvSpPr>
            <p:spPr>
              <a:xfrm>
                <a:off x="1059633" y="4631541"/>
                <a:ext cx="311951" cy="314332"/>
              </a:xfrm>
              <a:prstGeom prst="ellipse">
                <a:avLst/>
              </a:prstGeom>
              <a:solidFill>
                <a:schemeClr val="bg1">
                  <a:alpha val="41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5" name="Овал 124"/>
              <p:cNvSpPr/>
              <p:nvPr/>
            </p:nvSpPr>
            <p:spPr>
              <a:xfrm>
                <a:off x="1107253" y="4676780"/>
                <a:ext cx="214314" cy="214314"/>
              </a:xfrm>
              <a:prstGeom prst="ellipse">
                <a:avLst/>
              </a:prstGeom>
              <a:solidFill>
                <a:schemeClr val="bg1">
                  <a:alpha val="5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Овал 125"/>
              <p:cNvSpPr/>
              <p:nvPr/>
            </p:nvSpPr>
            <p:spPr>
              <a:xfrm>
                <a:off x="1142976" y="4714884"/>
                <a:ext cx="142876" cy="14287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20" name="Группа 319"/>
            <p:cNvGrpSpPr/>
            <p:nvPr/>
          </p:nvGrpSpPr>
          <p:grpSpPr>
            <a:xfrm>
              <a:off x="2285984" y="2714620"/>
              <a:ext cx="6858016" cy="3957670"/>
              <a:chOff x="2285984" y="2714620"/>
              <a:chExt cx="6858016" cy="3957670"/>
            </a:xfrm>
          </p:grpSpPr>
          <p:grpSp>
            <p:nvGrpSpPr>
              <p:cNvPr id="90" name="Группа 89"/>
              <p:cNvGrpSpPr/>
              <p:nvPr/>
            </p:nvGrpSpPr>
            <p:grpSpPr>
              <a:xfrm>
                <a:off x="4071934" y="5286388"/>
                <a:ext cx="216000" cy="216000"/>
                <a:chOff x="1059633" y="4631541"/>
                <a:chExt cx="311951" cy="314332"/>
              </a:xfrm>
            </p:grpSpPr>
            <p:sp>
              <p:nvSpPr>
                <p:cNvPr id="89" name="Овал 88"/>
                <p:cNvSpPr/>
                <p:nvPr/>
              </p:nvSpPr>
              <p:spPr>
                <a:xfrm>
                  <a:off x="1059633" y="4631541"/>
                  <a:ext cx="311951" cy="314332"/>
                </a:xfrm>
                <a:prstGeom prst="ellipse">
                  <a:avLst/>
                </a:prstGeom>
                <a:solidFill>
                  <a:schemeClr val="bg1">
                    <a:alpha val="4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88" name="Овал 87"/>
                <p:cNvSpPr/>
                <p:nvPr/>
              </p:nvSpPr>
              <p:spPr>
                <a:xfrm>
                  <a:off x="1107253" y="4676780"/>
                  <a:ext cx="214314" cy="214314"/>
                </a:xfrm>
                <a:prstGeom prst="ellipse">
                  <a:avLst/>
                </a:prstGeom>
                <a:solidFill>
                  <a:schemeClr val="bg1">
                    <a:alpha val="56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87" name="Овал 86"/>
                <p:cNvSpPr/>
                <p:nvPr/>
              </p:nvSpPr>
              <p:spPr>
                <a:xfrm>
                  <a:off x="1142976" y="4714884"/>
                  <a:ext cx="142876" cy="14287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grpSp>
            <p:nvGrpSpPr>
              <p:cNvPr id="91" name="Группа 90"/>
              <p:cNvGrpSpPr/>
              <p:nvPr/>
            </p:nvGrpSpPr>
            <p:grpSpPr>
              <a:xfrm>
                <a:off x="3000364" y="3571876"/>
                <a:ext cx="311951" cy="314332"/>
                <a:chOff x="1059633" y="4631541"/>
                <a:chExt cx="311951" cy="314332"/>
              </a:xfrm>
            </p:grpSpPr>
            <p:sp>
              <p:nvSpPr>
                <p:cNvPr id="92" name="Овал 91"/>
                <p:cNvSpPr/>
                <p:nvPr/>
              </p:nvSpPr>
              <p:spPr>
                <a:xfrm>
                  <a:off x="1059633" y="4631541"/>
                  <a:ext cx="311951" cy="314332"/>
                </a:xfrm>
                <a:prstGeom prst="ellipse">
                  <a:avLst/>
                </a:prstGeom>
                <a:solidFill>
                  <a:schemeClr val="bg1">
                    <a:alpha val="4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93" name="Овал 92"/>
                <p:cNvSpPr/>
                <p:nvPr/>
              </p:nvSpPr>
              <p:spPr>
                <a:xfrm>
                  <a:off x="1107253" y="4676780"/>
                  <a:ext cx="214314" cy="214314"/>
                </a:xfrm>
                <a:prstGeom prst="ellipse">
                  <a:avLst/>
                </a:prstGeom>
                <a:solidFill>
                  <a:schemeClr val="bg1">
                    <a:alpha val="56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94" name="Овал 93"/>
                <p:cNvSpPr/>
                <p:nvPr/>
              </p:nvSpPr>
              <p:spPr>
                <a:xfrm>
                  <a:off x="1142976" y="4714884"/>
                  <a:ext cx="142876" cy="14287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grpSp>
            <p:nvGrpSpPr>
              <p:cNvPr id="95" name="Группа 94"/>
              <p:cNvGrpSpPr/>
              <p:nvPr/>
            </p:nvGrpSpPr>
            <p:grpSpPr>
              <a:xfrm>
                <a:off x="2285984" y="2714620"/>
                <a:ext cx="252000" cy="252000"/>
                <a:chOff x="1059633" y="4631541"/>
                <a:chExt cx="311951" cy="314332"/>
              </a:xfrm>
            </p:grpSpPr>
            <p:sp>
              <p:nvSpPr>
                <p:cNvPr id="96" name="Овал 95"/>
                <p:cNvSpPr/>
                <p:nvPr/>
              </p:nvSpPr>
              <p:spPr>
                <a:xfrm>
                  <a:off x="1059633" y="4631541"/>
                  <a:ext cx="311951" cy="314332"/>
                </a:xfrm>
                <a:prstGeom prst="ellipse">
                  <a:avLst/>
                </a:prstGeom>
                <a:solidFill>
                  <a:schemeClr val="bg1">
                    <a:alpha val="4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97" name="Овал 96"/>
                <p:cNvSpPr/>
                <p:nvPr/>
              </p:nvSpPr>
              <p:spPr>
                <a:xfrm>
                  <a:off x="1107253" y="4676780"/>
                  <a:ext cx="214314" cy="214314"/>
                </a:xfrm>
                <a:prstGeom prst="ellipse">
                  <a:avLst/>
                </a:prstGeom>
                <a:solidFill>
                  <a:schemeClr val="bg1">
                    <a:alpha val="56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98" name="Овал 97"/>
                <p:cNvSpPr/>
                <p:nvPr/>
              </p:nvSpPr>
              <p:spPr>
                <a:xfrm>
                  <a:off x="1142976" y="4714884"/>
                  <a:ext cx="142876" cy="14287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grpSp>
            <p:nvGrpSpPr>
              <p:cNvPr id="99" name="Группа 98"/>
              <p:cNvGrpSpPr/>
              <p:nvPr/>
            </p:nvGrpSpPr>
            <p:grpSpPr>
              <a:xfrm>
                <a:off x="6929454" y="3643314"/>
                <a:ext cx="288000" cy="288000"/>
                <a:chOff x="1059633" y="4631541"/>
                <a:chExt cx="311951" cy="314332"/>
              </a:xfrm>
            </p:grpSpPr>
            <p:sp>
              <p:nvSpPr>
                <p:cNvPr id="100" name="Овал 99"/>
                <p:cNvSpPr/>
                <p:nvPr/>
              </p:nvSpPr>
              <p:spPr>
                <a:xfrm>
                  <a:off x="1059633" y="4631541"/>
                  <a:ext cx="311951" cy="314332"/>
                </a:xfrm>
                <a:prstGeom prst="ellipse">
                  <a:avLst/>
                </a:prstGeom>
                <a:solidFill>
                  <a:schemeClr val="bg1">
                    <a:alpha val="4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01" name="Овал 100"/>
                <p:cNvSpPr/>
                <p:nvPr/>
              </p:nvSpPr>
              <p:spPr>
                <a:xfrm>
                  <a:off x="1107253" y="4676780"/>
                  <a:ext cx="214314" cy="214314"/>
                </a:xfrm>
                <a:prstGeom prst="ellipse">
                  <a:avLst/>
                </a:prstGeom>
                <a:solidFill>
                  <a:schemeClr val="bg1">
                    <a:alpha val="56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02" name="Овал 101"/>
                <p:cNvSpPr/>
                <p:nvPr/>
              </p:nvSpPr>
              <p:spPr>
                <a:xfrm>
                  <a:off x="1142976" y="4714884"/>
                  <a:ext cx="142876" cy="14287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grpSp>
            <p:nvGrpSpPr>
              <p:cNvPr id="111" name="Группа 110"/>
              <p:cNvGrpSpPr/>
              <p:nvPr/>
            </p:nvGrpSpPr>
            <p:grpSpPr>
              <a:xfrm>
                <a:off x="2285984" y="3643314"/>
                <a:ext cx="311951" cy="314332"/>
                <a:chOff x="1059633" y="4631541"/>
                <a:chExt cx="311951" cy="314332"/>
              </a:xfrm>
            </p:grpSpPr>
            <p:sp>
              <p:nvSpPr>
                <p:cNvPr id="112" name="Овал 111"/>
                <p:cNvSpPr/>
                <p:nvPr/>
              </p:nvSpPr>
              <p:spPr>
                <a:xfrm>
                  <a:off x="1059633" y="4631541"/>
                  <a:ext cx="311951" cy="314332"/>
                </a:xfrm>
                <a:prstGeom prst="ellipse">
                  <a:avLst/>
                </a:prstGeom>
                <a:solidFill>
                  <a:schemeClr val="bg1">
                    <a:alpha val="4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3" name="Овал 112"/>
                <p:cNvSpPr/>
                <p:nvPr/>
              </p:nvSpPr>
              <p:spPr>
                <a:xfrm>
                  <a:off x="1107253" y="4676780"/>
                  <a:ext cx="214314" cy="214314"/>
                </a:xfrm>
                <a:prstGeom prst="ellipse">
                  <a:avLst/>
                </a:prstGeom>
                <a:solidFill>
                  <a:schemeClr val="bg1">
                    <a:alpha val="56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4" name="Овал 113"/>
                <p:cNvSpPr/>
                <p:nvPr/>
              </p:nvSpPr>
              <p:spPr>
                <a:xfrm>
                  <a:off x="1142976" y="4714884"/>
                  <a:ext cx="142876" cy="14287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grpSp>
            <p:nvGrpSpPr>
              <p:cNvPr id="115" name="Группа 114"/>
              <p:cNvGrpSpPr/>
              <p:nvPr/>
            </p:nvGrpSpPr>
            <p:grpSpPr>
              <a:xfrm>
                <a:off x="7572396" y="3571876"/>
                <a:ext cx="252000" cy="252000"/>
                <a:chOff x="1059633" y="4631541"/>
                <a:chExt cx="311951" cy="314332"/>
              </a:xfrm>
            </p:grpSpPr>
            <p:sp>
              <p:nvSpPr>
                <p:cNvPr id="116" name="Овал 115"/>
                <p:cNvSpPr/>
                <p:nvPr/>
              </p:nvSpPr>
              <p:spPr>
                <a:xfrm>
                  <a:off x="1059633" y="4631541"/>
                  <a:ext cx="311951" cy="314332"/>
                </a:xfrm>
                <a:prstGeom prst="ellipse">
                  <a:avLst/>
                </a:prstGeom>
                <a:solidFill>
                  <a:schemeClr val="bg1">
                    <a:alpha val="4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7" name="Овал 116"/>
                <p:cNvSpPr/>
                <p:nvPr/>
              </p:nvSpPr>
              <p:spPr>
                <a:xfrm>
                  <a:off x="1107253" y="4676780"/>
                  <a:ext cx="214314" cy="214314"/>
                </a:xfrm>
                <a:prstGeom prst="ellipse">
                  <a:avLst/>
                </a:prstGeom>
                <a:solidFill>
                  <a:schemeClr val="bg1">
                    <a:alpha val="56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8" name="Овал 117"/>
                <p:cNvSpPr/>
                <p:nvPr/>
              </p:nvSpPr>
              <p:spPr>
                <a:xfrm>
                  <a:off x="1142976" y="4714884"/>
                  <a:ext cx="142876" cy="14287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grpSp>
            <p:nvGrpSpPr>
              <p:cNvPr id="119" name="Группа 118"/>
              <p:cNvGrpSpPr/>
              <p:nvPr/>
            </p:nvGrpSpPr>
            <p:grpSpPr>
              <a:xfrm>
                <a:off x="6572264" y="3071810"/>
                <a:ext cx="252000" cy="252000"/>
                <a:chOff x="1059633" y="4631541"/>
                <a:chExt cx="311951" cy="314332"/>
              </a:xfrm>
            </p:grpSpPr>
            <p:sp>
              <p:nvSpPr>
                <p:cNvPr id="120" name="Овал 119"/>
                <p:cNvSpPr/>
                <p:nvPr/>
              </p:nvSpPr>
              <p:spPr>
                <a:xfrm>
                  <a:off x="1059633" y="4631541"/>
                  <a:ext cx="311951" cy="314332"/>
                </a:xfrm>
                <a:prstGeom prst="ellipse">
                  <a:avLst/>
                </a:prstGeom>
                <a:solidFill>
                  <a:schemeClr val="bg1">
                    <a:alpha val="4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1" name="Овал 120"/>
                <p:cNvSpPr/>
                <p:nvPr/>
              </p:nvSpPr>
              <p:spPr>
                <a:xfrm>
                  <a:off x="1107253" y="4676780"/>
                  <a:ext cx="214314" cy="214314"/>
                </a:xfrm>
                <a:prstGeom prst="ellipse">
                  <a:avLst/>
                </a:prstGeom>
                <a:solidFill>
                  <a:schemeClr val="bg1">
                    <a:alpha val="56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2" name="Овал 121"/>
                <p:cNvSpPr/>
                <p:nvPr/>
              </p:nvSpPr>
              <p:spPr>
                <a:xfrm>
                  <a:off x="1142976" y="4714884"/>
                  <a:ext cx="142876" cy="14287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grpSp>
            <p:nvGrpSpPr>
              <p:cNvPr id="127" name="Группа 126"/>
              <p:cNvGrpSpPr/>
              <p:nvPr/>
            </p:nvGrpSpPr>
            <p:grpSpPr>
              <a:xfrm>
                <a:off x="3428992" y="4643446"/>
                <a:ext cx="180000" cy="180000"/>
                <a:chOff x="1059633" y="4631541"/>
                <a:chExt cx="311951" cy="314332"/>
              </a:xfrm>
            </p:grpSpPr>
            <p:sp>
              <p:nvSpPr>
                <p:cNvPr id="128" name="Овал 127"/>
                <p:cNvSpPr/>
                <p:nvPr/>
              </p:nvSpPr>
              <p:spPr>
                <a:xfrm>
                  <a:off x="1059633" y="4631541"/>
                  <a:ext cx="311951" cy="314332"/>
                </a:xfrm>
                <a:prstGeom prst="ellipse">
                  <a:avLst/>
                </a:prstGeom>
                <a:solidFill>
                  <a:schemeClr val="bg1">
                    <a:alpha val="4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9" name="Овал 128"/>
                <p:cNvSpPr/>
                <p:nvPr/>
              </p:nvSpPr>
              <p:spPr>
                <a:xfrm>
                  <a:off x="1107253" y="4676780"/>
                  <a:ext cx="214314" cy="214314"/>
                </a:xfrm>
                <a:prstGeom prst="ellipse">
                  <a:avLst/>
                </a:prstGeom>
                <a:solidFill>
                  <a:schemeClr val="bg1">
                    <a:alpha val="56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30" name="Овал 129"/>
                <p:cNvSpPr/>
                <p:nvPr/>
              </p:nvSpPr>
              <p:spPr>
                <a:xfrm>
                  <a:off x="1142976" y="4714884"/>
                  <a:ext cx="142876" cy="14287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grpSp>
            <p:nvGrpSpPr>
              <p:cNvPr id="131" name="Группа 130"/>
              <p:cNvGrpSpPr/>
              <p:nvPr/>
            </p:nvGrpSpPr>
            <p:grpSpPr>
              <a:xfrm>
                <a:off x="3929058" y="4714884"/>
                <a:ext cx="311951" cy="314332"/>
                <a:chOff x="1059633" y="4631541"/>
                <a:chExt cx="311951" cy="314332"/>
              </a:xfrm>
            </p:grpSpPr>
            <p:sp>
              <p:nvSpPr>
                <p:cNvPr id="132" name="Овал 131"/>
                <p:cNvSpPr/>
                <p:nvPr/>
              </p:nvSpPr>
              <p:spPr>
                <a:xfrm>
                  <a:off x="1059633" y="4631541"/>
                  <a:ext cx="311951" cy="314332"/>
                </a:xfrm>
                <a:prstGeom prst="ellipse">
                  <a:avLst/>
                </a:prstGeom>
                <a:solidFill>
                  <a:schemeClr val="bg1">
                    <a:alpha val="4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33" name="Овал 132"/>
                <p:cNvSpPr/>
                <p:nvPr/>
              </p:nvSpPr>
              <p:spPr>
                <a:xfrm>
                  <a:off x="1107253" y="4676780"/>
                  <a:ext cx="214314" cy="214314"/>
                </a:xfrm>
                <a:prstGeom prst="ellipse">
                  <a:avLst/>
                </a:prstGeom>
                <a:solidFill>
                  <a:schemeClr val="bg1">
                    <a:alpha val="56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34" name="Овал 133"/>
                <p:cNvSpPr/>
                <p:nvPr/>
              </p:nvSpPr>
              <p:spPr>
                <a:xfrm>
                  <a:off x="1142976" y="4714884"/>
                  <a:ext cx="142876" cy="14287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grpSp>
            <p:nvGrpSpPr>
              <p:cNvPr id="135" name="Группа 134"/>
              <p:cNvGrpSpPr/>
              <p:nvPr/>
            </p:nvGrpSpPr>
            <p:grpSpPr>
              <a:xfrm>
                <a:off x="4857752" y="4786322"/>
                <a:ext cx="311951" cy="314332"/>
                <a:chOff x="1059633" y="4631541"/>
                <a:chExt cx="311951" cy="314332"/>
              </a:xfrm>
            </p:grpSpPr>
            <p:sp>
              <p:nvSpPr>
                <p:cNvPr id="136" name="Овал 135"/>
                <p:cNvSpPr/>
                <p:nvPr/>
              </p:nvSpPr>
              <p:spPr>
                <a:xfrm>
                  <a:off x="1059633" y="4631541"/>
                  <a:ext cx="311951" cy="314332"/>
                </a:xfrm>
                <a:prstGeom prst="ellipse">
                  <a:avLst/>
                </a:prstGeom>
                <a:solidFill>
                  <a:schemeClr val="bg1">
                    <a:alpha val="4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37" name="Овал 136"/>
                <p:cNvSpPr/>
                <p:nvPr/>
              </p:nvSpPr>
              <p:spPr>
                <a:xfrm>
                  <a:off x="1107253" y="4676780"/>
                  <a:ext cx="214314" cy="214314"/>
                </a:xfrm>
                <a:prstGeom prst="ellipse">
                  <a:avLst/>
                </a:prstGeom>
                <a:solidFill>
                  <a:schemeClr val="bg1">
                    <a:alpha val="56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38" name="Овал 137"/>
                <p:cNvSpPr/>
                <p:nvPr/>
              </p:nvSpPr>
              <p:spPr>
                <a:xfrm>
                  <a:off x="1142976" y="4714884"/>
                  <a:ext cx="142876" cy="14287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grpSp>
            <p:nvGrpSpPr>
              <p:cNvPr id="139" name="Группа 138"/>
              <p:cNvGrpSpPr/>
              <p:nvPr/>
            </p:nvGrpSpPr>
            <p:grpSpPr>
              <a:xfrm>
                <a:off x="7643834" y="6357958"/>
                <a:ext cx="311951" cy="314332"/>
                <a:chOff x="1059633" y="4631541"/>
                <a:chExt cx="311951" cy="314332"/>
              </a:xfrm>
            </p:grpSpPr>
            <p:sp>
              <p:nvSpPr>
                <p:cNvPr id="140" name="Овал 139"/>
                <p:cNvSpPr/>
                <p:nvPr/>
              </p:nvSpPr>
              <p:spPr>
                <a:xfrm>
                  <a:off x="1059633" y="4631541"/>
                  <a:ext cx="311951" cy="314332"/>
                </a:xfrm>
                <a:prstGeom prst="ellipse">
                  <a:avLst/>
                </a:prstGeom>
                <a:solidFill>
                  <a:schemeClr val="bg1">
                    <a:alpha val="4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41" name="Овал 140"/>
                <p:cNvSpPr/>
                <p:nvPr/>
              </p:nvSpPr>
              <p:spPr>
                <a:xfrm>
                  <a:off x="1107253" y="4676780"/>
                  <a:ext cx="214314" cy="214314"/>
                </a:xfrm>
                <a:prstGeom prst="ellipse">
                  <a:avLst/>
                </a:prstGeom>
                <a:solidFill>
                  <a:schemeClr val="bg1">
                    <a:alpha val="56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42" name="Овал 141"/>
                <p:cNvSpPr/>
                <p:nvPr/>
              </p:nvSpPr>
              <p:spPr>
                <a:xfrm>
                  <a:off x="1142976" y="4714884"/>
                  <a:ext cx="142876" cy="14287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grpSp>
            <p:nvGrpSpPr>
              <p:cNvPr id="147" name="Группа 146"/>
              <p:cNvGrpSpPr/>
              <p:nvPr/>
            </p:nvGrpSpPr>
            <p:grpSpPr>
              <a:xfrm>
                <a:off x="6286512" y="5857892"/>
                <a:ext cx="311951" cy="314332"/>
                <a:chOff x="1059633" y="4631541"/>
                <a:chExt cx="311951" cy="314332"/>
              </a:xfrm>
            </p:grpSpPr>
            <p:sp>
              <p:nvSpPr>
                <p:cNvPr id="148" name="Овал 147"/>
                <p:cNvSpPr/>
                <p:nvPr/>
              </p:nvSpPr>
              <p:spPr>
                <a:xfrm>
                  <a:off x="1059633" y="4631541"/>
                  <a:ext cx="311951" cy="314332"/>
                </a:xfrm>
                <a:prstGeom prst="ellipse">
                  <a:avLst/>
                </a:prstGeom>
                <a:solidFill>
                  <a:schemeClr val="bg1">
                    <a:alpha val="4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49" name="Овал 148"/>
                <p:cNvSpPr/>
                <p:nvPr/>
              </p:nvSpPr>
              <p:spPr>
                <a:xfrm>
                  <a:off x="1107253" y="4676780"/>
                  <a:ext cx="214314" cy="214314"/>
                </a:xfrm>
                <a:prstGeom prst="ellipse">
                  <a:avLst/>
                </a:prstGeom>
                <a:solidFill>
                  <a:schemeClr val="bg1">
                    <a:alpha val="56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50" name="Овал 149"/>
                <p:cNvSpPr/>
                <p:nvPr/>
              </p:nvSpPr>
              <p:spPr>
                <a:xfrm>
                  <a:off x="1142976" y="4714884"/>
                  <a:ext cx="142876" cy="14287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grpSp>
            <p:nvGrpSpPr>
              <p:cNvPr id="151" name="Группа 150"/>
              <p:cNvGrpSpPr/>
              <p:nvPr/>
            </p:nvGrpSpPr>
            <p:grpSpPr>
              <a:xfrm>
                <a:off x="8072462" y="4929198"/>
                <a:ext cx="311951" cy="314332"/>
                <a:chOff x="1059633" y="4631541"/>
                <a:chExt cx="311951" cy="314332"/>
              </a:xfrm>
            </p:grpSpPr>
            <p:sp>
              <p:nvSpPr>
                <p:cNvPr id="152" name="Овал 151"/>
                <p:cNvSpPr/>
                <p:nvPr/>
              </p:nvSpPr>
              <p:spPr>
                <a:xfrm>
                  <a:off x="1059633" y="4631541"/>
                  <a:ext cx="311951" cy="314332"/>
                </a:xfrm>
                <a:prstGeom prst="ellipse">
                  <a:avLst/>
                </a:prstGeom>
                <a:solidFill>
                  <a:schemeClr val="bg1">
                    <a:alpha val="4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53" name="Овал 152"/>
                <p:cNvSpPr/>
                <p:nvPr/>
              </p:nvSpPr>
              <p:spPr>
                <a:xfrm>
                  <a:off x="1107253" y="4676780"/>
                  <a:ext cx="214314" cy="214314"/>
                </a:xfrm>
                <a:prstGeom prst="ellipse">
                  <a:avLst/>
                </a:prstGeom>
                <a:solidFill>
                  <a:schemeClr val="bg1">
                    <a:alpha val="56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54" name="Овал 153"/>
                <p:cNvSpPr/>
                <p:nvPr/>
              </p:nvSpPr>
              <p:spPr>
                <a:xfrm>
                  <a:off x="1142976" y="4714884"/>
                  <a:ext cx="142876" cy="14287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grpSp>
            <p:nvGrpSpPr>
              <p:cNvPr id="155" name="Группа 154"/>
              <p:cNvGrpSpPr/>
              <p:nvPr/>
            </p:nvGrpSpPr>
            <p:grpSpPr>
              <a:xfrm>
                <a:off x="7286644" y="4572008"/>
                <a:ext cx="288000" cy="288000"/>
                <a:chOff x="1059633" y="4631541"/>
                <a:chExt cx="311951" cy="314332"/>
              </a:xfrm>
            </p:grpSpPr>
            <p:sp>
              <p:nvSpPr>
                <p:cNvPr id="156" name="Овал 155"/>
                <p:cNvSpPr/>
                <p:nvPr/>
              </p:nvSpPr>
              <p:spPr>
                <a:xfrm>
                  <a:off x="1059633" y="4631541"/>
                  <a:ext cx="311951" cy="314332"/>
                </a:xfrm>
                <a:prstGeom prst="ellipse">
                  <a:avLst/>
                </a:prstGeom>
                <a:solidFill>
                  <a:schemeClr val="bg1">
                    <a:alpha val="4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57" name="Овал 156"/>
                <p:cNvSpPr/>
                <p:nvPr/>
              </p:nvSpPr>
              <p:spPr>
                <a:xfrm>
                  <a:off x="1107253" y="4676780"/>
                  <a:ext cx="214314" cy="214314"/>
                </a:xfrm>
                <a:prstGeom prst="ellipse">
                  <a:avLst/>
                </a:prstGeom>
                <a:solidFill>
                  <a:schemeClr val="bg1">
                    <a:alpha val="56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58" name="Овал 157"/>
                <p:cNvSpPr/>
                <p:nvPr/>
              </p:nvSpPr>
              <p:spPr>
                <a:xfrm>
                  <a:off x="1142976" y="4714884"/>
                  <a:ext cx="142876" cy="14287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grpSp>
            <p:nvGrpSpPr>
              <p:cNvPr id="159" name="Группа 158"/>
              <p:cNvGrpSpPr/>
              <p:nvPr/>
            </p:nvGrpSpPr>
            <p:grpSpPr>
              <a:xfrm>
                <a:off x="8856000" y="6143644"/>
                <a:ext cx="288000" cy="288000"/>
                <a:chOff x="1059633" y="4631541"/>
                <a:chExt cx="311951" cy="314332"/>
              </a:xfrm>
            </p:grpSpPr>
            <p:sp>
              <p:nvSpPr>
                <p:cNvPr id="160" name="Овал 159"/>
                <p:cNvSpPr/>
                <p:nvPr/>
              </p:nvSpPr>
              <p:spPr>
                <a:xfrm>
                  <a:off x="1059633" y="4631541"/>
                  <a:ext cx="311951" cy="314332"/>
                </a:xfrm>
                <a:prstGeom prst="ellipse">
                  <a:avLst/>
                </a:prstGeom>
                <a:solidFill>
                  <a:schemeClr val="bg1">
                    <a:alpha val="4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61" name="Овал 160"/>
                <p:cNvSpPr/>
                <p:nvPr/>
              </p:nvSpPr>
              <p:spPr>
                <a:xfrm>
                  <a:off x="1107253" y="4676780"/>
                  <a:ext cx="214314" cy="214314"/>
                </a:xfrm>
                <a:prstGeom prst="ellipse">
                  <a:avLst/>
                </a:prstGeom>
                <a:solidFill>
                  <a:schemeClr val="bg1">
                    <a:alpha val="56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62" name="Овал 161"/>
                <p:cNvSpPr/>
                <p:nvPr/>
              </p:nvSpPr>
              <p:spPr>
                <a:xfrm>
                  <a:off x="1142976" y="4714884"/>
                  <a:ext cx="142876" cy="14287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</p:grpSp>
        <p:grpSp>
          <p:nvGrpSpPr>
            <p:cNvPr id="163" name="Группа 162"/>
            <p:cNvGrpSpPr/>
            <p:nvPr/>
          </p:nvGrpSpPr>
          <p:grpSpPr>
            <a:xfrm>
              <a:off x="6786578" y="1857364"/>
              <a:ext cx="180000" cy="180000"/>
              <a:chOff x="1059633" y="4631541"/>
              <a:chExt cx="311951" cy="314332"/>
            </a:xfrm>
          </p:grpSpPr>
          <p:sp>
            <p:nvSpPr>
              <p:cNvPr id="164" name="Овал 163"/>
              <p:cNvSpPr/>
              <p:nvPr/>
            </p:nvSpPr>
            <p:spPr>
              <a:xfrm>
                <a:off x="1059633" y="4631541"/>
                <a:ext cx="311951" cy="314332"/>
              </a:xfrm>
              <a:prstGeom prst="ellipse">
                <a:avLst/>
              </a:prstGeom>
              <a:solidFill>
                <a:schemeClr val="bg1">
                  <a:alpha val="41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5" name="Овал 164"/>
              <p:cNvSpPr/>
              <p:nvPr/>
            </p:nvSpPr>
            <p:spPr>
              <a:xfrm>
                <a:off x="1107253" y="4676780"/>
                <a:ext cx="214314" cy="214314"/>
              </a:xfrm>
              <a:prstGeom prst="ellipse">
                <a:avLst/>
              </a:prstGeom>
              <a:solidFill>
                <a:schemeClr val="bg1">
                  <a:alpha val="5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6" name="Овал 165"/>
              <p:cNvSpPr/>
              <p:nvPr/>
            </p:nvSpPr>
            <p:spPr>
              <a:xfrm>
                <a:off x="1142976" y="4714884"/>
                <a:ext cx="142876" cy="14287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67" name="Группа 166"/>
            <p:cNvGrpSpPr/>
            <p:nvPr/>
          </p:nvGrpSpPr>
          <p:grpSpPr>
            <a:xfrm>
              <a:off x="6858016" y="1428736"/>
              <a:ext cx="180000" cy="180000"/>
              <a:chOff x="1059633" y="4631541"/>
              <a:chExt cx="311951" cy="314332"/>
            </a:xfrm>
          </p:grpSpPr>
          <p:sp>
            <p:nvSpPr>
              <p:cNvPr id="168" name="Овал 167"/>
              <p:cNvSpPr/>
              <p:nvPr/>
            </p:nvSpPr>
            <p:spPr>
              <a:xfrm>
                <a:off x="1059633" y="4631541"/>
                <a:ext cx="311951" cy="314332"/>
              </a:xfrm>
              <a:prstGeom prst="ellipse">
                <a:avLst/>
              </a:prstGeom>
              <a:solidFill>
                <a:schemeClr val="bg1">
                  <a:alpha val="41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9" name="Овал 168"/>
              <p:cNvSpPr/>
              <p:nvPr/>
            </p:nvSpPr>
            <p:spPr>
              <a:xfrm>
                <a:off x="1107253" y="4676780"/>
                <a:ext cx="214314" cy="214314"/>
              </a:xfrm>
              <a:prstGeom prst="ellipse">
                <a:avLst/>
              </a:prstGeom>
              <a:solidFill>
                <a:schemeClr val="bg1">
                  <a:alpha val="5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0" name="Овал 169"/>
              <p:cNvSpPr/>
              <p:nvPr/>
            </p:nvSpPr>
            <p:spPr>
              <a:xfrm>
                <a:off x="1142976" y="4714884"/>
                <a:ext cx="142876" cy="14287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279" name="Группа 278"/>
          <p:cNvGrpSpPr/>
          <p:nvPr/>
        </p:nvGrpSpPr>
        <p:grpSpPr>
          <a:xfrm rot="988095">
            <a:off x="628649" y="2844833"/>
            <a:ext cx="997933" cy="547800"/>
            <a:chOff x="436951" y="5641059"/>
            <a:chExt cx="1097712" cy="547800"/>
          </a:xfrm>
        </p:grpSpPr>
        <p:sp>
          <p:nvSpPr>
            <p:cNvPr id="273" name="Полилиния 272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4" name="Полилиния 273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5" name="Полилиния 274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6" name="Полилиния 275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71" name="Группа 270"/>
            <p:cNvGrpSpPr/>
            <p:nvPr/>
          </p:nvGrpSpPr>
          <p:grpSpPr>
            <a:xfrm rot="6409287">
              <a:off x="722586" y="5922491"/>
              <a:ext cx="464351" cy="68385"/>
              <a:chOff x="714348" y="5857885"/>
              <a:chExt cx="464351" cy="142883"/>
            </a:xfrm>
          </p:grpSpPr>
          <p:sp>
            <p:nvSpPr>
              <p:cNvPr id="259" name="Овал 258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0" name="Овал 259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1" name="Овал 260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2" name="Овал 261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Овал 262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Овал 263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5" name="Овал 264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6" name="Овал 265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7" name="Овал 266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8" name="Овал 267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9" name="Овал 268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0" name="Овал 269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77" name="Овал 276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8" name="Овал 277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80" name="Группа 279"/>
          <p:cNvGrpSpPr/>
          <p:nvPr/>
        </p:nvGrpSpPr>
        <p:grpSpPr>
          <a:xfrm rot="18551684">
            <a:off x="2171740" y="5715157"/>
            <a:ext cx="997933" cy="547800"/>
            <a:chOff x="436951" y="5641059"/>
            <a:chExt cx="1097712" cy="547800"/>
          </a:xfrm>
        </p:grpSpPr>
        <p:sp>
          <p:nvSpPr>
            <p:cNvPr id="281" name="Полилиния 28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Полилиния 28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85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288" name="Овал 28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9" name="Овал 28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0" name="Овал 28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1" name="Овал 29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2" name="Овал 29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3" name="Овал 29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4" name="Овал 29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5" name="Овал 29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6" name="Овал 29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7" name="Овал 29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8" name="Овал 29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9" name="Овал 29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86" name="Овал 28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7" name="Овал 28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00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305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30" name="Группа 329"/>
          <p:cNvGrpSpPr/>
          <p:nvPr/>
        </p:nvGrpSpPr>
        <p:grpSpPr>
          <a:xfrm rot="20191478">
            <a:off x="7079479" y="284341"/>
            <a:ext cx="1776975" cy="1200001"/>
            <a:chOff x="3533771" y="2640017"/>
            <a:chExt cx="1789109" cy="1289049"/>
          </a:xfrm>
        </p:grpSpPr>
        <p:sp>
          <p:nvSpPr>
            <p:cNvPr id="331" name="Скругленный прямоугольник 330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2" name="Скругленный прямоугольник 331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4" name="Полилиния 333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5" name="Скругленный прямоугольник 33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6" name="Полилиния 335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707193" y="357167"/>
            <a:ext cx="7786710" cy="818462"/>
          </a:xfrm>
        </p:spPr>
        <p:txBody>
          <a:bodyPr>
            <a:normAutofit/>
          </a:bodyPr>
          <a:lstStyle/>
          <a:p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Муниципальное  </a:t>
            </a:r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бюджетное</a:t>
            </a:r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дошкольное образовательное </a:t>
            </a:r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учреждение</a:t>
            </a:r>
          </a:p>
          <a:p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Детский сад № 92, пос. </a:t>
            </a:r>
            <a:r>
              <a:rPr lang="ru-RU" sz="120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Северка</a:t>
            </a:r>
            <a:endParaRPr lang="ru-RU" sz="1200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1200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1200" dirty="0" smtClean="0">
              <a:solidFill>
                <a:schemeClr val="accent5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dirty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226" name="Прямоугольник 225"/>
          <p:cNvSpPr/>
          <p:nvPr/>
        </p:nvSpPr>
        <p:spPr>
          <a:xfrm>
            <a:off x="1049727" y="1324136"/>
            <a:ext cx="7633812" cy="6555641"/>
          </a:xfrm>
          <a:prstGeom prst="rect">
            <a:avLst/>
          </a:prstGeom>
          <a:noFill/>
          <a:effectLst/>
        </p:spPr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ru-RU" sz="240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080808"/>
                </a:solidFill>
                <a:latin typeface="Times New Roman" pitchFamily="18" charset="0"/>
                <a:cs typeface="Times New Roman" pitchFamily="18" charset="0"/>
              </a:rPr>
              <a:t>Презентация                                                                      родительского собрания</a:t>
            </a:r>
            <a:r>
              <a:rPr lang="ru-RU" sz="2400" dirty="0" smtClean="0">
                <a:ln w="11430"/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                                                     </a:t>
            </a:r>
            <a:r>
              <a:rPr lang="ru-RU" sz="2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Times New Roman" pitchFamily="18" charset="0"/>
                <a:cs typeface="Times New Roman" pitchFamily="18" charset="0"/>
              </a:rPr>
              <a:t>Тема: «Организация коррекционной  </a:t>
            </a:r>
          </a:p>
          <a:p>
            <a:pPr algn="ctr"/>
            <a:r>
              <a:rPr lang="ru-RU" sz="2400" b="1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Times New Roman" pitchFamily="18" charset="0"/>
                <a:cs typeface="Times New Roman" pitchFamily="18" charset="0"/>
              </a:rPr>
              <a:t>р</a:t>
            </a:r>
            <a:r>
              <a:rPr lang="ru-RU" sz="2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Times New Roman" pitchFamily="18" charset="0"/>
                <a:cs typeface="Times New Roman" pitchFamily="18" charset="0"/>
              </a:rPr>
              <a:t>аботы в условиях дошкольного </a:t>
            </a:r>
            <a:r>
              <a:rPr lang="ru-RU" sz="2400" b="1" dirty="0" err="1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Times New Roman" pitchFamily="18" charset="0"/>
                <a:cs typeface="Times New Roman" pitchFamily="18" charset="0"/>
              </a:rPr>
              <a:t>логопункта</a:t>
            </a:r>
            <a:r>
              <a:rPr lang="ru-RU" sz="2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Times New Roman" pitchFamily="18" charset="0"/>
                <a:cs typeface="Times New Roman" pitchFamily="18" charset="0"/>
              </a:rPr>
              <a:t> .</a:t>
            </a:r>
          </a:p>
          <a:p>
            <a:pPr algn="ctr"/>
            <a:r>
              <a:rPr lang="ru-RU" sz="2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Times New Roman" pitchFamily="18" charset="0"/>
                <a:cs typeface="Times New Roman" pitchFamily="18" charset="0"/>
              </a:rPr>
              <a:t> Роль семьи </a:t>
            </a:r>
          </a:p>
          <a:p>
            <a:pPr algn="ctr"/>
            <a:r>
              <a:rPr lang="ru-RU" sz="2400" b="1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Times New Roman" pitchFamily="18" charset="0"/>
                <a:cs typeface="Times New Roman" pitchFamily="18" charset="0"/>
              </a:rPr>
              <a:t>в</a:t>
            </a:r>
            <a:r>
              <a:rPr lang="ru-RU" sz="2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Times New Roman" pitchFamily="18" charset="0"/>
                <a:cs typeface="Times New Roman" pitchFamily="18" charset="0"/>
              </a:rPr>
              <a:t> преодолении нарушений речи у </a:t>
            </a:r>
          </a:p>
          <a:p>
            <a:pPr algn="ctr"/>
            <a:r>
              <a:rPr lang="ru-RU" sz="2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Times New Roman" pitchFamily="18" charset="0"/>
                <a:cs typeface="Times New Roman" pitchFamily="18" charset="0"/>
              </a:rPr>
              <a:t>детей »   </a:t>
            </a:r>
          </a:p>
          <a:p>
            <a:pPr algn="ctr"/>
            <a:endParaRPr lang="ru-RU" sz="24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140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Times New Roman" pitchFamily="18" charset="0"/>
                <a:cs typeface="Times New Roman" pitchFamily="18" charset="0"/>
              </a:rPr>
              <a:t>                                                                                                </a:t>
            </a:r>
            <a:r>
              <a:rPr lang="ru-RU" sz="140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Презентацию </a:t>
            </a:r>
            <a:r>
              <a:rPr lang="ru-RU" sz="140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подготовила </a:t>
            </a:r>
          </a:p>
          <a:p>
            <a:pPr algn="ctr"/>
            <a:r>
              <a:rPr lang="ru-RU" sz="140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                                                                              </a:t>
            </a:r>
            <a:r>
              <a:rPr lang="ru-RU" sz="1400" dirty="0" err="1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Касимова</a:t>
            </a:r>
            <a:r>
              <a:rPr lang="ru-RU" sz="140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400" dirty="0" err="1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Ляйсана</a:t>
            </a:r>
            <a:endParaRPr lang="ru-RU" sz="1400" dirty="0" smtClean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140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40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                                                                              </a:t>
            </a:r>
            <a:r>
              <a:rPr lang="ru-RU" sz="1400" dirty="0" err="1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Минулловна-учитель-логопед</a:t>
            </a:r>
            <a:r>
              <a:rPr lang="ru-RU" sz="140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.</a:t>
            </a:r>
            <a:r>
              <a:rPr lang="ru-RU" sz="140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1400" dirty="0" smtClean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140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                                                                             </a:t>
            </a:r>
            <a:r>
              <a:rPr lang="ru-RU" sz="200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2000" dirty="0" smtClean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200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                                                      </a:t>
            </a:r>
            <a:endParaRPr lang="ru-RU" sz="1400" dirty="0" smtClean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1400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1400" dirty="0" smtClean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1400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1200" dirty="0" smtClean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120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Екатеринбург</a:t>
            </a:r>
            <a:r>
              <a:rPr lang="ru-RU" sz="120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, 2015</a:t>
            </a:r>
            <a:endParaRPr lang="ru-RU" sz="1200" dirty="0" smtClean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20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20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                             </a:t>
            </a:r>
          </a:p>
          <a:p>
            <a:pPr algn="ctr"/>
            <a:endParaRPr lang="ru-RU" sz="20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20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е</a:t>
            </a:r>
            <a:endParaRPr lang="ru-RU" sz="20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39" name="Группа 338"/>
          <p:cNvGrpSpPr/>
          <p:nvPr/>
        </p:nvGrpSpPr>
        <p:grpSpPr>
          <a:xfrm rot="1996574">
            <a:off x="367988" y="406627"/>
            <a:ext cx="1776975" cy="1200001"/>
            <a:chOff x="3533771" y="2640017"/>
            <a:chExt cx="1789109" cy="1289049"/>
          </a:xfrm>
        </p:grpSpPr>
        <p:sp>
          <p:nvSpPr>
            <p:cNvPr id="340" name="Скругленный прямоугольник 33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1" name="Скругленный прямоугольник 34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Полилиния 341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Скругленный прямоугольник 350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Полилиния 352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28596" y="953933"/>
            <a:ext cx="8229600" cy="5362836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25000" lnSpcReduction="20000"/>
          </a:bodyPr>
          <a:lstStyle/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marL="0" lvl="0" indent="0">
              <a:buNone/>
            </a:pPr>
            <a:r>
              <a:rPr lang="ru-RU" sz="9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Общее недоразвитие речи (ОНР) -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различные сложные речевые расстройства, при которых нарушено формирование всех компонентов речевой системы, т.е. звуковой стороны (фонетики) и смысловой стороны (лексики, грамматики). </a:t>
            </a:r>
          </a:p>
          <a:p>
            <a:pPr marL="0" lvl="0" indent="0">
              <a:buNone/>
            </a:pPr>
            <a:endParaRPr lang="ru-RU" sz="9600" b="1" i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9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Характеризуется:</a:t>
            </a: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 нарушением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произношения и различения звуков, </a:t>
            </a: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</a:t>
            </a:r>
          </a:p>
          <a:p>
            <a:pPr marL="0" lvl="0" indent="0">
              <a:buNone/>
            </a:pP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- маленьким словарным запасом, </a:t>
            </a: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 затрудненным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словообразованием и словоизменением, </a:t>
            </a: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</a:t>
            </a:r>
          </a:p>
          <a:p>
            <a:pPr marL="0" lvl="0" indent="0">
              <a:buNone/>
            </a:pP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- неразвитой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связной речью. </a:t>
            </a:r>
          </a:p>
          <a:p>
            <a:pPr lvl="0">
              <a:buFontTx/>
              <a:buChar char="-"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endParaRPr lang="ru-RU" sz="96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endParaRPr lang="ru-RU" sz="5100" b="1" i="1" dirty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marL="0" indent="0" algn="just">
              <a:buNone/>
            </a:pPr>
            <a:endParaRPr lang="ru-RU" sz="96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96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</a:t>
            </a: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178" name="Группа 329"/>
          <p:cNvGrpSpPr/>
          <p:nvPr/>
        </p:nvGrpSpPr>
        <p:grpSpPr>
          <a:xfrm rot="834983">
            <a:off x="209595" y="128142"/>
            <a:ext cx="1292074" cy="1117143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31" name="Скругленный прямоугольник 330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2" name="Скругленный прямоугольник 331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4" name="Полилиния 333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5" name="Скругленный прямоугольник 33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6" name="Полилиния 335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7" name="Группа 328"/>
          <p:cNvGrpSpPr/>
          <p:nvPr/>
        </p:nvGrpSpPr>
        <p:grpSpPr>
          <a:xfrm rot="19808028">
            <a:off x="7768884" y="251654"/>
            <a:ext cx="1314677" cy="1139768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679295"/>
          </a:xfrm>
        </p:spPr>
        <p:txBody>
          <a:bodyPr>
            <a:normAutofit/>
          </a:bodyPr>
          <a:lstStyle/>
          <a:p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Виды речевых нарушений</a:t>
            </a:r>
            <a:endParaRPr lang="ru-RU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9781296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28596" y="953933"/>
            <a:ext cx="8229600" cy="5362836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25000" lnSpcReduction="20000"/>
          </a:bodyPr>
          <a:lstStyle/>
          <a:p>
            <a:pPr marL="0" lvl="0" indent="0">
              <a:buNone/>
            </a:pPr>
            <a:r>
              <a:rPr lang="ru-RU" sz="8000" dirty="0" smtClean="0">
                <a:solidFill>
                  <a:prstClr val="black"/>
                </a:solidFill>
              </a:rPr>
              <a:t>-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формирование правильного звукопроизношения;</a:t>
            </a: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 развитие артикуляционных движений, движений органов речи (губ, щек, языка);</a:t>
            </a: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 совершенствование фонематических процессов, т.е. умения различать на слух звуки речи, слоги, слова в речи, схожие по звучанию, артикуляции;</a:t>
            </a: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 совершенствование грамматического строя речи;</a:t>
            </a: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 обогащение, активизация словарного запаса речи;</a:t>
            </a: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 развитие мелкой моторики рук, т.е. движений пальчиков (учеными доказано, что развитие мелких движений пальчиков взаимосвязано с развитием речевых зон головного мозга); подготовка руки к письму;</a:t>
            </a: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 развитие связной речи, подразумевающее  умение составлять рассказы, пересказывать тексты, рассказывать стихотворения, загадки, пословицы;</a:t>
            </a:r>
          </a:p>
          <a:p>
            <a:pPr marL="0" lvl="0" indent="0">
              <a:buNone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lvl="0">
              <a:buFontTx/>
              <a:buChar char="-"/>
            </a:pPr>
            <a:endParaRPr lang="ru-RU" sz="8000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7000" b="1" i="1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5100" b="1" i="1" dirty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marL="0" indent="0" algn="just">
              <a:buNone/>
            </a:pPr>
            <a:endParaRPr lang="ru-RU" sz="96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96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</a:t>
            </a: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178" name="Группа 329"/>
          <p:cNvGrpSpPr/>
          <p:nvPr/>
        </p:nvGrpSpPr>
        <p:grpSpPr>
          <a:xfrm rot="1123700">
            <a:off x="16586" y="133739"/>
            <a:ext cx="1292074" cy="1117143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31" name="Скругленный прямоугольник 330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2" name="Скругленный прямоугольник 331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4" name="Полилиния 333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5" name="Скругленный прямоугольник 33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6" name="Полилиния 335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7" name="Группа 328"/>
          <p:cNvGrpSpPr/>
          <p:nvPr/>
        </p:nvGrpSpPr>
        <p:grpSpPr>
          <a:xfrm rot="19808028">
            <a:off x="7836209" y="439743"/>
            <a:ext cx="1314677" cy="1139768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679295"/>
          </a:xfrm>
        </p:spPr>
        <p:txBody>
          <a:bodyPr>
            <a:normAutofit/>
          </a:bodyPr>
          <a:lstStyle/>
          <a:p>
            <a:r>
              <a:rPr lang="ru-RU" sz="32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Особенности логопедической работы</a:t>
            </a:r>
            <a:endParaRPr lang="ru-RU" sz="32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59866431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28596" y="953933"/>
            <a:ext cx="8229600" cy="5362836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40000" lnSpcReduction="20000"/>
          </a:bodyPr>
          <a:lstStyle/>
          <a:p>
            <a:pPr marL="0" lvl="0" indent="0">
              <a:buNone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lvl="0">
              <a:buFontTx/>
              <a:buChar char="-"/>
            </a:pPr>
            <a:endParaRPr lang="ru-RU" sz="8000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7000" b="1" i="1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5100" b="1" i="1" dirty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marL="0" indent="0" algn="just">
              <a:buNone/>
            </a:pPr>
            <a:endParaRPr lang="ru-RU" sz="96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96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</a:t>
            </a: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178" name="Группа 329"/>
          <p:cNvGrpSpPr/>
          <p:nvPr/>
        </p:nvGrpSpPr>
        <p:grpSpPr>
          <a:xfrm rot="834983">
            <a:off x="45462" y="103326"/>
            <a:ext cx="1292074" cy="1117143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31" name="Скругленный прямоугольник 330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2" name="Скругленный прямоугольник 331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4" name="Полилиния 333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5" name="Скругленный прямоугольник 33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6" name="Полилиния 335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7" name="Группа 328"/>
          <p:cNvGrpSpPr/>
          <p:nvPr/>
        </p:nvGrpSpPr>
        <p:grpSpPr>
          <a:xfrm rot="19808028">
            <a:off x="7836387" y="350241"/>
            <a:ext cx="1314677" cy="1139768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679295"/>
          </a:xfrm>
        </p:spPr>
        <p:txBody>
          <a:bodyPr>
            <a:normAutofit/>
          </a:bodyPr>
          <a:lstStyle/>
          <a:p>
            <a:r>
              <a:rPr lang="ru-RU" sz="32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Особенности логопедической работы</a:t>
            </a:r>
            <a:endParaRPr lang="ru-RU" sz="32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57309" y="988385"/>
            <a:ext cx="3812775" cy="2464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803630" y="971149"/>
            <a:ext cx="3197394" cy="25201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72" name="Picture 4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07707" y="3538425"/>
            <a:ext cx="3903092" cy="27581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73" name="Picture 5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859165" y="3617115"/>
            <a:ext cx="3050522" cy="27085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396383006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28596" y="953932"/>
            <a:ext cx="8427404" cy="5537373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40000" lnSpcReduction="20000"/>
          </a:bodyPr>
          <a:lstStyle/>
          <a:p>
            <a:pPr marL="0" lvl="0" indent="0">
              <a:buNone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lvl="0">
              <a:buFontTx/>
              <a:buChar char="-"/>
            </a:pPr>
            <a:endParaRPr lang="ru-RU" sz="8000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7000" b="1" i="1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5100" b="1" i="1" dirty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marL="0" indent="0" algn="just">
              <a:buNone/>
            </a:pPr>
            <a:endParaRPr lang="ru-RU" sz="96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96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</a:t>
            </a: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178" name="Группа 329"/>
          <p:cNvGrpSpPr/>
          <p:nvPr/>
        </p:nvGrpSpPr>
        <p:grpSpPr>
          <a:xfrm rot="834983">
            <a:off x="45462" y="103326"/>
            <a:ext cx="1292074" cy="1117143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31" name="Скругленный прямоугольник 330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2" name="Скругленный прямоугольник 331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4" name="Полилиния 333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5" name="Скругленный прямоугольник 33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6" name="Полилиния 335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7" name="Группа 328"/>
          <p:cNvGrpSpPr/>
          <p:nvPr/>
        </p:nvGrpSpPr>
        <p:grpSpPr>
          <a:xfrm rot="19808028">
            <a:off x="7836387" y="350241"/>
            <a:ext cx="1314677" cy="1139768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 rot="3012931">
            <a:off x="714348" y="5741313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679295"/>
          </a:xfrm>
        </p:spPr>
        <p:txBody>
          <a:bodyPr>
            <a:normAutofit/>
          </a:bodyPr>
          <a:lstStyle/>
          <a:p>
            <a:r>
              <a:rPr lang="ru-RU" sz="32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Особенности логопедической работы</a:t>
            </a:r>
            <a:endParaRPr lang="ru-RU" sz="32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873003" y="1308441"/>
            <a:ext cx="6905836" cy="4964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314252915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28596" y="953933"/>
            <a:ext cx="8229600" cy="5362836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40000" lnSpcReduction="20000"/>
          </a:bodyPr>
          <a:lstStyle/>
          <a:p>
            <a:pPr marL="0" lvl="0" indent="0">
              <a:buNone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lvl="0">
              <a:buFontTx/>
              <a:buChar char="-"/>
            </a:pPr>
            <a:endParaRPr lang="ru-RU" sz="8000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7000" b="1" i="1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5100" b="1" i="1" dirty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marL="0" indent="0" algn="just">
              <a:buNone/>
            </a:pPr>
            <a:endParaRPr lang="ru-RU" sz="96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96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</a:t>
            </a: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679295"/>
          </a:xfrm>
        </p:spPr>
        <p:txBody>
          <a:bodyPr>
            <a:noAutofit/>
          </a:bodyPr>
          <a:lstStyle/>
          <a:p>
            <a:r>
              <a:rPr lang="ru-RU" sz="32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Роль родителей в преодолении </a:t>
            </a:r>
            <a:br>
              <a:rPr lang="ru-RU" sz="32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32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речевых нарушений </a:t>
            </a:r>
            <a:endParaRPr lang="ru-RU" sz="32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2" name="Схема 1"/>
          <p:cNvGraphicFramePr/>
          <p:nvPr>
            <p:extLst>
              <p:ext uri="{D42A27DB-BD31-4B8C-83A1-F6EECF244321}">
                <p14:modId xmlns:p14="http://schemas.microsoft.com/office/powerpoint/2010/main" xmlns="" val="1239615974"/>
              </p:ext>
            </p:extLst>
          </p:nvPr>
        </p:nvGraphicFramePr>
        <p:xfrm>
          <a:off x="552311" y="1198423"/>
          <a:ext cx="7978962" cy="459723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xmlns="" val="21808838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28596" y="953933"/>
            <a:ext cx="8229600" cy="5630244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25000" lnSpcReduction="20000"/>
          </a:bodyPr>
          <a:lstStyle/>
          <a:p>
            <a:pPr marL="0" lvl="0" indent="0">
              <a:buNone/>
            </a:pPr>
            <a:r>
              <a:rPr lang="ru-RU" sz="9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Артикуляционная гимнастика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– это совокупность специальных упражнений, направленных на укрепление мышц артикуляционного аппарата, развитие силы, подвижности </a:t>
            </a: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органов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участвующих в речевом процессе.</a:t>
            </a:r>
          </a:p>
          <a:p>
            <a:pPr lvl="0">
              <a:buFontTx/>
              <a:buChar char="-"/>
            </a:pPr>
            <a:endParaRPr lang="ru-RU" sz="9600" dirty="0" smtClean="0">
              <a:solidFill>
                <a:prstClr val="black"/>
              </a:solidFill>
            </a:endParaRPr>
          </a:p>
          <a:p>
            <a:pPr marL="0" lvl="0" indent="0">
              <a:buNone/>
            </a:pPr>
            <a:r>
              <a:rPr lang="ru-RU" sz="9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Цель артикуляционной гимнастики –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выработка полноценных движений и определённых положений органов артикуляционного аппарата, умение объединять простые движения в сложные, необходимые для правильного произнесения звуков</a:t>
            </a:r>
            <a:endParaRPr lang="ru-RU" sz="96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indent="0" algn="just">
              <a:buNone/>
            </a:pPr>
            <a:endParaRPr lang="ru-RU" sz="96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96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</a:t>
            </a: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178" name="Группа 329"/>
          <p:cNvGrpSpPr/>
          <p:nvPr/>
        </p:nvGrpSpPr>
        <p:grpSpPr>
          <a:xfrm rot="834983">
            <a:off x="45462" y="103326"/>
            <a:ext cx="1292074" cy="1117143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31" name="Скругленный прямоугольник 330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2" name="Скругленный прямоугольник 331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4" name="Полилиния 333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5" name="Скругленный прямоугольник 33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6" name="Полилиния 335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7" name="Группа 328"/>
          <p:cNvGrpSpPr/>
          <p:nvPr/>
        </p:nvGrpSpPr>
        <p:grpSpPr>
          <a:xfrm rot="19808028">
            <a:off x="7836387" y="350241"/>
            <a:ext cx="1314677" cy="1139768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679295"/>
          </a:xfrm>
        </p:spPr>
        <p:txBody>
          <a:bodyPr>
            <a:normAutofit/>
          </a:bodyPr>
          <a:lstStyle/>
          <a:p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Артикуляционная  гимнастика</a:t>
            </a:r>
            <a:endParaRPr lang="ru-RU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2600964" y="3977409"/>
            <a:ext cx="2733035" cy="26067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528848" y="4141332"/>
            <a:ext cx="2674272" cy="240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203458655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28596" y="1196751"/>
            <a:ext cx="8331160" cy="5310652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25000" lnSpcReduction="20000"/>
          </a:bodyPr>
          <a:lstStyle/>
          <a:p>
            <a:pPr marL="0" lvl="0" indent="0">
              <a:buNone/>
            </a:pPr>
            <a:endParaRPr lang="ru-RU" sz="24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endParaRPr lang="ru-RU" sz="24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упражнения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выполняются перед зеркалом;</a:t>
            </a:r>
          </a:p>
          <a:p>
            <a:pPr lvl="0">
              <a:buFontTx/>
              <a:buChar char="-"/>
            </a:pP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удерживать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нужную позу правильно в течение </a:t>
            </a: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</a:t>
            </a: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определённого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времени;</a:t>
            </a: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точно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выполнять движения;</a:t>
            </a:r>
          </a:p>
          <a:p>
            <a:pPr marL="0" lvl="0" indent="0">
              <a:buNone/>
            </a:pP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  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желательно проводить каждый день, по 3-5 минут;</a:t>
            </a:r>
          </a:p>
          <a:p>
            <a:pPr lvl="0">
              <a:buFontTx/>
              <a:buChar char="-"/>
            </a:pP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обычно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выполняют сидя, так как в этом положении </a:t>
            </a: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</a:t>
            </a: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тело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не напряжено;</a:t>
            </a: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 дети должны хорошо видеть лицо взрослого;</a:t>
            </a:r>
          </a:p>
          <a:p>
            <a:pPr lvl="0">
              <a:buFontTx/>
              <a:buChar char="-"/>
            </a:pPr>
            <a:endParaRPr lang="ru-RU" sz="96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endParaRPr lang="ru-RU" sz="9600" b="1" i="1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2400" b="1" i="1" dirty="0">
              <a:solidFill>
                <a:prstClr val="black"/>
              </a:solidFill>
            </a:endParaRPr>
          </a:p>
          <a:p>
            <a:pPr marL="0" indent="0" algn="just">
              <a:buNone/>
            </a:pPr>
            <a:endParaRPr lang="ru-RU" sz="24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endParaRPr lang="ru-RU" sz="24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</a:t>
            </a:r>
            <a:endParaRPr lang="ru-RU" sz="24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sz="2400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679295"/>
          </a:xfrm>
        </p:spPr>
        <p:txBody>
          <a:bodyPr>
            <a:noAutofit/>
          </a:bodyPr>
          <a:lstStyle/>
          <a:p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Рекомендации к выполнению артикуляционной гимнастики</a:t>
            </a:r>
            <a:endParaRPr lang="ru-RU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6732683" y="3713404"/>
            <a:ext cx="1931987" cy="2689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130529608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28596" y="953933"/>
            <a:ext cx="8229600" cy="5362836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/>
          </a:bodyPr>
          <a:lstStyle/>
          <a:p>
            <a:pPr marL="0" lvl="0" indent="0">
              <a:buNone/>
            </a:pPr>
            <a:endParaRPr lang="ru-RU" sz="24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endParaRPr lang="ru-RU" sz="24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679295"/>
          </a:xfrm>
        </p:spPr>
        <p:txBody>
          <a:bodyPr>
            <a:normAutofit/>
          </a:bodyPr>
          <a:lstStyle/>
          <a:p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Артикуляционные  упражнения</a:t>
            </a:r>
            <a:endParaRPr lang="ru-RU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2468728" y="1303069"/>
            <a:ext cx="4206313" cy="49702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363656503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28596" y="851338"/>
            <a:ext cx="8229600" cy="5465431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40000" lnSpcReduction="20000"/>
          </a:bodyPr>
          <a:lstStyle/>
          <a:p>
            <a:pPr marL="0" lvl="0" indent="0">
              <a:buNone/>
            </a:pPr>
            <a:r>
              <a:rPr lang="ru-RU" sz="51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51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51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Улыбнуться, открыть рот. Присосать широкий язычок к небу. Это шляпка  гриба, а подъязычная связка- ножка. Кончик языка не должен подворачиваться, губы - в улыбке. Если ребенку не удается присосать язык, то можно пощелкать языком, как в упражнении «Лошадка». </a:t>
            </a:r>
            <a:br>
              <a:rPr lang="ru-RU" sz="51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</a:br>
            <a:endParaRPr lang="ru-RU" sz="51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endParaRPr lang="ru-RU" sz="7000" b="1" i="1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5100" b="1" i="1" dirty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marL="0" indent="0" algn="just">
              <a:buNone/>
            </a:pPr>
            <a:endParaRPr lang="ru-RU" sz="96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96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</a:t>
            </a: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116633"/>
            <a:ext cx="8229600" cy="734705"/>
          </a:xfrm>
        </p:spPr>
        <p:txBody>
          <a:bodyPr>
            <a:normAutofit/>
          </a:bodyPr>
          <a:lstStyle/>
          <a:p>
            <a:r>
              <a:rPr lang="ru-RU" sz="3600" b="1" dirty="0" smtClean="0">
                <a:latin typeface="Times New Roman" pitchFamily="18" charset="0"/>
                <a:cs typeface="Times New Roman" pitchFamily="18" charset="0"/>
              </a:rPr>
              <a:t>«Грибок»</a:t>
            </a:r>
            <a:endParaRPr lang="ru-RU" sz="3600" b="1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1143000" y="2285329"/>
            <a:ext cx="6858000" cy="4101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154313090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09993" y="851338"/>
            <a:ext cx="8229600" cy="5261541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/>
          </a:bodyPr>
          <a:lstStyle/>
          <a:p>
            <a:pPr marL="0" lvl="0" indent="0">
              <a:buNone/>
            </a:pP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Улыбнуться, открыть рот. Положить широкий язык на нижнюю губу. Удерживать в спокойном состоянии на счет до пяти. В этом упражнении важно следить, чтобы нижняя губа не напрягалась и не натягивалась на нижние зубы.</a:t>
            </a:r>
            <a:b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</a:br>
            <a:endParaRPr lang="ru-RU" sz="2400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737247"/>
          </a:xfrm>
        </p:spPr>
        <p:txBody>
          <a:bodyPr>
            <a:normAutofit/>
          </a:bodyPr>
          <a:lstStyle/>
          <a:p>
            <a:r>
              <a:rPr lang="ru-RU" sz="3600" b="1" dirty="0" smtClean="0">
                <a:latin typeface="Times New Roman" pitchFamily="18" charset="0"/>
                <a:cs typeface="Times New Roman" pitchFamily="18" charset="0"/>
              </a:rPr>
              <a:t>«Блинчик»</a:t>
            </a:r>
            <a:endParaRPr lang="ru-RU" sz="3600" b="1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17909" y="2525564"/>
            <a:ext cx="8285163" cy="35483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319454324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28596" y="1214424"/>
            <a:ext cx="8102677" cy="4903022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/>
          </a:bodyPr>
          <a:lstStyle/>
          <a:p>
            <a:pPr marL="0" indent="0" algn="just">
              <a:buNone/>
            </a:pPr>
            <a:endParaRPr lang="ru-RU" sz="24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1.Познакомить родителей с особенностью логопедической работы, раскрыть ее содержание и форму. </a:t>
            </a:r>
          </a:p>
          <a:p>
            <a:pPr marL="0" indent="0" algn="just">
              <a:buNone/>
            </a:pPr>
            <a:endParaRPr lang="ru-RU" sz="2400" dirty="0">
              <a:latin typeface="Times New Roman" pitchFamily="18" charset="0"/>
              <a:cs typeface="Times New Roman" pitchFamily="18" charset="0"/>
            </a:endParaRPr>
          </a:p>
          <a:p>
            <a:pPr marL="0" indent="0" algn="just">
              <a:buNone/>
            </a:pPr>
            <a:r>
              <a:rPr lang="ru-RU" sz="2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2. Раскрыть роль семьи, родителей  в преодолении речевых нарушений у ребенка</a:t>
            </a:r>
            <a:r>
              <a:rPr lang="ru-RU" sz="2800" dirty="0" smtClean="0">
                <a:solidFill>
                  <a:schemeClr val="tx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. </a:t>
            </a:r>
          </a:p>
          <a:p>
            <a:pPr marL="0" indent="0" algn="just">
              <a:buNone/>
            </a:pPr>
            <a:endParaRPr lang="ru-RU" sz="28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</a:t>
            </a:r>
            <a:endParaRPr lang="ru-RU" sz="24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155" name="Группа 278"/>
          <p:cNvGrpSpPr/>
          <p:nvPr/>
        </p:nvGrpSpPr>
        <p:grpSpPr>
          <a:xfrm rot="988095">
            <a:off x="1343029" y="5845228"/>
            <a:ext cx="997933" cy="547800"/>
            <a:chOff x="436951" y="5641059"/>
            <a:chExt cx="1097712" cy="547800"/>
          </a:xfrm>
        </p:grpSpPr>
        <p:sp>
          <p:nvSpPr>
            <p:cNvPr id="273" name="Полилиния 272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4" name="Полилиния 273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5" name="Полилиния 274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6" name="Полилиния 275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59" name="Группа 270"/>
            <p:cNvGrpSpPr/>
            <p:nvPr/>
          </p:nvGrpSpPr>
          <p:grpSpPr>
            <a:xfrm rot="6409287">
              <a:off x="722586" y="5922491"/>
              <a:ext cx="464351" cy="68385"/>
              <a:chOff x="714348" y="5857885"/>
              <a:chExt cx="464351" cy="142883"/>
            </a:xfrm>
          </p:grpSpPr>
          <p:sp>
            <p:nvSpPr>
              <p:cNvPr id="259" name="Овал 258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0" name="Овал 259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1" name="Овал 260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2" name="Овал 261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Овал 262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Овал 263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5" name="Овал 264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6" name="Овал 265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7" name="Овал 266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8" name="Овал 267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9" name="Овал 268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0" name="Овал 269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77" name="Овал 276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8" name="Овал 277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63" name="Группа 279"/>
          <p:cNvGrpSpPr/>
          <p:nvPr/>
        </p:nvGrpSpPr>
        <p:grpSpPr>
          <a:xfrm rot="19137872">
            <a:off x="3343344" y="5760989"/>
            <a:ext cx="997933" cy="547800"/>
            <a:chOff x="436951" y="5641059"/>
            <a:chExt cx="1097712" cy="547800"/>
          </a:xfrm>
        </p:grpSpPr>
        <p:sp>
          <p:nvSpPr>
            <p:cNvPr id="281" name="Полилиния 28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Полилиния 28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67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288" name="Овал 28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9" name="Овал 28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0" name="Овал 28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1" name="Овал 29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2" name="Овал 29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3" name="Овал 29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4" name="Овал 29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5" name="Овал 29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6" name="Овал 29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7" name="Овал 29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8" name="Овал 29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9" name="Овал 29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86" name="Овал 28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7" name="Овал 28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8" name="Группа 329"/>
          <p:cNvGrpSpPr/>
          <p:nvPr/>
        </p:nvGrpSpPr>
        <p:grpSpPr>
          <a:xfrm rot="834983">
            <a:off x="115377" y="281832"/>
            <a:ext cx="1292074" cy="1117143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31" name="Скругленный прямоугольник 330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2" name="Скругленный прямоугольник 331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4" name="Полилиния 333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5" name="Скругленный прямоугольник 33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6" name="Полилиния 335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7" name="Группа 328"/>
          <p:cNvGrpSpPr/>
          <p:nvPr/>
        </p:nvGrpSpPr>
        <p:grpSpPr>
          <a:xfrm rot="19808028">
            <a:off x="7768884" y="251654"/>
            <a:ext cx="1314677" cy="1139768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38" name="Заголовок 3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902619"/>
          </a:xfrm>
        </p:spPr>
        <p:txBody>
          <a:bodyPr>
            <a:normAutofit fontScale="90000"/>
          </a:bodyPr>
          <a:lstStyle/>
          <a:p>
            <a:r>
              <a:rPr lang="ru-RU" sz="3200" b="1" dirty="0" smtClean="0"/>
              <a:t/>
            </a:r>
            <a:br>
              <a:rPr lang="ru-RU" sz="3200" b="1" dirty="0" smtClean="0"/>
            </a:br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Цель:</a:t>
            </a:r>
            <a:r>
              <a:rPr lang="ru-RU" sz="32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200" dirty="0" smtClean="0"/>
              <a:t/>
            </a:r>
            <a:br>
              <a:rPr lang="ru-RU" sz="1200" dirty="0" smtClean="0"/>
            </a:br>
            <a:r>
              <a:rPr lang="ru-RU" sz="2200" dirty="0" smtClean="0"/>
              <a:t/>
            </a:r>
            <a:br>
              <a:rPr lang="ru-RU" sz="2200" dirty="0" smtClean="0"/>
            </a:br>
            <a:endParaRPr lang="ru-RU" sz="2200" b="1" dirty="0"/>
          </a:p>
        </p:txBody>
      </p:sp>
    </p:spTree>
    <p:extLst>
      <p:ext uri="{BB962C8B-B14F-4D97-AF65-F5344CB8AC3E}">
        <p14:creationId xmlns:p14="http://schemas.microsoft.com/office/powerpoint/2010/main" xmlns="" val="77051489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41984" y="851338"/>
            <a:ext cx="8238634" cy="5720932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32500" lnSpcReduction="20000"/>
          </a:bodyPr>
          <a:lstStyle/>
          <a:p>
            <a:pPr marL="0" lvl="0" indent="0">
              <a:buNone/>
            </a:pP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7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Улыбнуться, открыть рот. Языком в форме чашечки облизывать верхнюю губу сверху- вниз(можно помазать ее вареньем). Нижняя губа не должна обтягивать зубы (можно оттянуть ее  вниз рукой).</a:t>
            </a:r>
          </a:p>
          <a:p>
            <a:pPr lvl="0">
              <a:buFontTx/>
              <a:buChar char="-"/>
            </a:pPr>
            <a:endParaRPr lang="ru-RU" sz="8000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7000" b="1" i="1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5100" b="1" i="1" dirty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marL="0" indent="0" algn="just">
              <a:buNone/>
            </a:pPr>
            <a:endParaRPr lang="ru-RU" sz="96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96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</a:t>
            </a: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188641"/>
            <a:ext cx="8229600" cy="576063"/>
          </a:xfrm>
        </p:spPr>
        <p:txBody>
          <a:bodyPr>
            <a:normAutofit fontScale="90000"/>
          </a:bodyPr>
          <a:lstStyle/>
          <a:p>
            <a:r>
              <a:rPr lang="ru-RU" sz="4000" b="1" dirty="0" smtClean="0">
                <a:latin typeface="Times New Roman" pitchFamily="18" charset="0"/>
                <a:cs typeface="Times New Roman" pitchFamily="18" charset="0"/>
              </a:rPr>
              <a:t>«Вкусное варенье</a:t>
            </a:r>
            <a:r>
              <a:rPr lang="ru-RU" sz="3200" b="1" dirty="0" smtClean="0">
                <a:latin typeface="Times New Roman" pitchFamily="18" charset="0"/>
                <a:cs typeface="Times New Roman" pitchFamily="18" charset="0"/>
              </a:rPr>
              <a:t>»</a:t>
            </a:r>
            <a:endParaRPr lang="ru-RU" sz="3200" b="1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782639" y="2414701"/>
            <a:ext cx="7041758" cy="39362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152944842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41984" y="890458"/>
            <a:ext cx="8229600" cy="5563726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25000" lnSpcReduction="20000"/>
          </a:bodyPr>
          <a:lstStyle/>
          <a:p>
            <a:pPr marL="0" lvl="0" indent="0">
              <a:buNone/>
            </a:pP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Рот широко открыт и слегка растянут в улыбке, язычок в форме «чашечки» поднят вверх: боковые края языка прижаты к верхним коренным зубкам, а передний край  языка поднят за верхние передние зубы к альвеолам. Ребёнок говорит с придыханием Д-Д-Д или Т-Т-Т. Язык «прыгает на бугорках». </a:t>
            </a:r>
          </a:p>
          <a:p>
            <a:pPr marL="0" lvl="0" indent="0">
              <a:buNone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endParaRPr lang="ru-RU" sz="8000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7000" b="1" i="1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5100" b="1" i="1" dirty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marL="0" indent="0" algn="just">
              <a:buNone/>
            </a:pPr>
            <a:endParaRPr lang="ru-RU" sz="96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96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</a:t>
            </a: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679295"/>
          </a:xfrm>
        </p:spPr>
        <p:txBody>
          <a:bodyPr>
            <a:normAutofit/>
          </a:bodyPr>
          <a:lstStyle/>
          <a:p>
            <a:r>
              <a:rPr lang="ru-RU" sz="3200" b="1" dirty="0" smtClean="0">
                <a:latin typeface="Times New Roman" pitchFamily="18" charset="0"/>
                <a:cs typeface="Times New Roman" pitchFamily="18" charset="0"/>
              </a:rPr>
              <a:t>«Дятел»    или   «Барабанщик»</a:t>
            </a:r>
            <a:endParaRPr lang="ru-RU" sz="3200" b="1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1010434" y="2836796"/>
            <a:ext cx="7126455" cy="36865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205371867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41984" y="890458"/>
            <a:ext cx="8229600" cy="5362836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25000" lnSpcReduction="20000"/>
          </a:bodyPr>
          <a:lstStyle/>
          <a:p>
            <a:pPr marL="0" lvl="0" indent="0">
              <a:buNone/>
            </a:pP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Улыбнуться, приоткрыть рот. Кончиком языка «почистить» нижние, затем верхние зубы с внутренней стороны, делая движения языком вправо - влево. Нижняя челюсть при этом не двигается.</a:t>
            </a:r>
          </a:p>
          <a:p>
            <a:pPr marL="0" lvl="0" indent="0">
              <a:buNone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endParaRPr lang="ru-RU" sz="8000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7000" b="1" i="1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5100" b="1" i="1" dirty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marL="0" indent="0" algn="just">
              <a:buNone/>
            </a:pPr>
            <a:endParaRPr lang="ru-RU" sz="96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96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</a:t>
            </a: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679295"/>
          </a:xfrm>
        </p:spPr>
        <p:txBody>
          <a:bodyPr>
            <a:normAutofit/>
          </a:bodyPr>
          <a:lstStyle/>
          <a:p>
            <a:r>
              <a:rPr lang="ru-RU" sz="3200" b="1" dirty="0" smtClean="0">
                <a:latin typeface="Times New Roman" pitchFamily="18" charset="0"/>
                <a:cs typeface="Times New Roman" pitchFamily="18" charset="0"/>
              </a:rPr>
              <a:t>«Чистим  зубки»</a:t>
            </a:r>
            <a:endParaRPr lang="ru-RU" sz="3200" b="1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1149062" y="2285329"/>
            <a:ext cx="6907271" cy="40655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186095345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41984" y="890458"/>
            <a:ext cx="8229600" cy="5362836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25000" lnSpcReduction="20000"/>
          </a:bodyPr>
          <a:lstStyle/>
          <a:p>
            <a:pPr marL="0" lvl="0" indent="0">
              <a:buNone/>
            </a:pP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Приоткрыть рот, положить язык на верхнюю губу и производить движения широким передним краем языка по верхней губе вперед- назад, стараясь не отрывать язык от губы, как бы поглаживая ее. Темп упражнения, постепенно убыстряясь, затем добавить голос, чтобы слышалось «БЛ-БЛ-БЛ». Следите, чтобы язык не сужался, он должен быть широким.</a:t>
            </a:r>
          </a:p>
          <a:p>
            <a:pPr marL="0" lvl="0" indent="0">
              <a:buNone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endParaRPr lang="ru-RU" sz="8000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7000" b="1" i="1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5100" b="1" i="1" dirty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marL="0" indent="0" algn="just">
              <a:buNone/>
            </a:pPr>
            <a:endParaRPr lang="ru-RU" sz="96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96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</a:t>
            </a: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679295"/>
          </a:xfrm>
        </p:spPr>
        <p:txBody>
          <a:bodyPr>
            <a:normAutofit/>
          </a:bodyPr>
          <a:lstStyle/>
          <a:p>
            <a:r>
              <a:rPr lang="ru-RU" sz="3200" b="1" dirty="0" smtClean="0">
                <a:latin typeface="Times New Roman" pitchFamily="18" charset="0"/>
                <a:cs typeface="Times New Roman" pitchFamily="18" charset="0"/>
              </a:rPr>
              <a:t>«Индюк»  или  «Болтушка»</a:t>
            </a:r>
            <a:endParaRPr lang="ru-RU" sz="3200" b="1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67544" y="3119536"/>
            <a:ext cx="8161301" cy="32675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11388255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41984" y="890458"/>
            <a:ext cx="8229600" cy="5362836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25000" lnSpcReduction="20000"/>
          </a:bodyPr>
          <a:lstStyle/>
          <a:p>
            <a:pPr marL="0" lvl="0" indent="0">
              <a:buNone/>
            </a:pP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Улыбнуться, открыть рот. Кончиком языка упереться в нижние зубы. На счет «раз»- выгнуть язык горкой, упираясь кончиком языка в нижние зубы. На счет «два» вернуться в исходное положение. Кончик языка при этом не должен отрываться от нижних зубов, рот не закрывается</a:t>
            </a:r>
          </a:p>
          <a:p>
            <a:pPr marL="0" lvl="0" indent="0">
              <a:buNone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endParaRPr lang="ru-RU" sz="8000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7000" b="1" i="1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5100" b="1" i="1" dirty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marL="0" indent="0" algn="just">
              <a:buNone/>
            </a:pPr>
            <a:endParaRPr lang="ru-RU" sz="96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96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</a:t>
            </a: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679295"/>
          </a:xfrm>
        </p:spPr>
        <p:txBody>
          <a:bodyPr>
            <a:normAutofit/>
          </a:bodyPr>
          <a:lstStyle/>
          <a:p>
            <a:r>
              <a:rPr lang="ru-RU" sz="3200" b="1" dirty="0" smtClean="0">
                <a:latin typeface="Times New Roman" pitchFamily="18" charset="0"/>
                <a:cs typeface="Times New Roman" pitchFamily="18" charset="0"/>
              </a:rPr>
              <a:t>«Киска сердится»</a:t>
            </a:r>
            <a:endParaRPr lang="ru-RU" sz="3200" b="1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865188" y="2535788"/>
            <a:ext cx="7413625" cy="3725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12542291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41984" y="620688"/>
            <a:ext cx="8229600" cy="5632606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/>
          </a:bodyPr>
          <a:lstStyle/>
          <a:p>
            <a:pPr marL="0" lvl="0" indent="0">
              <a:buNone/>
            </a:pPr>
            <a:r>
              <a:rPr lang="ru-RU" sz="28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Улыбнуться, открыть рот. На счет 1-2 поочередно упираться языком то в верхние, то в нижние зубы. Нижняя челюсть при этом неподвижна</a:t>
            </a:r>
            <a:r>
              <a:rPr lang="ru-RU" sz="28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 </a:t>
            </a:r>
          </a:p>
          <a:p>
            <a:pPr marL="0" lvl="0" indent="0">
              <a:buNone/>
            </a:pPr>
            <a:endParaRPr lang="ru-RU" sz="28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endParaRPr lang="ru-RU" sz="44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679295"/>
          </a:xfrm>
        </p:spPr>
        <p:txBody>
          <a:bodyPr>
            <a:normAutofit fontScale="90000"/>
          </a:bodyPr>
          <a:lstStyle/>
          <a:p>
            <a:r>
              <a:rPr lang="ru-RU" sz="3200" b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32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3600" b="1" dirty="0" smtClean="0">
                <a:latin typeface="Times New Roman" pitchFamily="18" charset="0"/>
                <a:cs typeface="Times New Roman" pitchFamily="18" charset="0"/>
              </a:rPr>
              <a:t>«Качели»</a:t>
            </a:r>
            <a:br>
              <a:rPr lang="ru-RU" sz="36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3600" b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3600" b="1" dirty="0" smtClean="0">
                <a:latin typeface="Times New Roman" pitchFamily="18" charset="0"/>
                <a:cs typeface="Times New Roman" pitchFamily="18" charset="0"/>
              </a:rPr>
            </a:br>
            <a:endParaRPr lang="ru-RU" sz="3600" b="1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714348" y="2100259"/>
            <a:ext cx="7722422" cy="40915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12332082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41984" y="890458"/>
            <a:ext cx="8229600" cy="5362836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25000" lnSpcReduction="20000"/>
          </a:bodyPr>
          <a:lstStyle/>
          <a:p>
            <a:pPr marL="0" lvl="0" indent="0">
              <a:buNone/>
            </a:pP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Улыбнуться, открыть рот. Широким кончиком языка погладить небо от зубов к горлу. Нижняя челюсть не должна двигаться.</a:t>
            </a:r>
          </a:p>
          <a:p>
            <a:pPr marL="0" lvl="0" indent="0">
              <a:buNone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endParaRPr lang="ru-RU" sz="8000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7000" b="1" i="1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5100" b="1" i="1" dirty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marL="0" indent="0" algn="just">
              <a:buNone/>
            </a:pPr>
            <a:endParaRPr lang="ru-RU" sz="96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96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</a:t>
            </a: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679295"/>
          </a:xfrm>
        </p:spPr>
        <p:txBody>
          <a:bodyPr>
            <a:normAutofit/>
          </a:bodyPr>
          <a:lstStyle/>
          <a:p>
            <a:r>
              <a:rPr lang="ru-RU" sz="3200" b="1" dirty="0" smtClean="0">
                <a:latin typeface="Times New Roman" pitchFamily="18" charset="0"/>
                <a:cs typeface="Times New Roman" pitchFamily="18" charset="0"/>
              </a:rPr>
              <a:t>«Маляр»</a:t>
            </a:r>
            <a:endParaRPr lang="ru-RU" sz="3200" b="1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1251751" y="1947364"/>
            <a:ext cx="6885138" cy="42726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371360295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28596" y="891798"/>
            <a:ext cx="8229600" cy="5424971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25000" lnSpcReduction="20000"/>
          </a:bodyPr>
          <a:lstStyle/>
          <a:p>
            <a:pPr marL="0" lvl="0" indent="0">
              <a:buNone/>
            </a:pP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Улыбнуться, широко открыть рот, кончик языка поднять и поставить на бугорки (альвеолы) за верхними зубами. Удерживать язык в таком положении на счёт до восьми, потом до десяти. Опустить язык и повторить упражнение 2-3 раза.</a:t>
            </a:r>
          </a:p>
          <a:p>
            <a:pPr marL="0" lvl="0" indent="0">
              <a:buNone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endParaRPr lang="ru-RU" sz="8000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7000" b="1" i="1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5100" b="1" i="1" dirty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marL="0" indent="0" algn="just">
              <a:buNone/>
            </a:pPr>
            <a:endParaRPr lang="ru-RU" sz="96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96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</a:t>
            </a: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178" name="Группа 329"/>
          <p:cNvGrpSpPr/>
          <p:nvPr/>
        </p:nvGrpSpPr>
        <p:grpSpPr>
          <a:xfrm rot="834983">
            <a:off x="111046" y="-27801"/>
            <a:ext cx="1292074" cy="1117143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31" name="Скругленный прямоугольник 330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2" name="Скругленный прямоугольник 331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4" name="Полилиния 333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5" name="Скругленный прямоугольник 33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6" name="Полилиния 335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7" name="Группа 328"/>
          <p:cNvGrpSpPr/>
          <p:nvPr/>
        </p:nvGrpSpPr>
        <p:grpSpPr>
          <a:xfrm rot="19364867">
            <a:off x="7799970" y="131579"/>
            <a:ext cx="1314677" cy="1139768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499581" y="226120"/>
            <a:ext cx="8229600" cy="679295"/>
          </a:xfrm>
        </p:spPr>
        <p:txBody>
          <a:bodyPr>
            <a:normAutofit/>
          </a:bodyPr>
          <a:lstStyle/>
          <a:p>
            <a:r>
              <a:rPr lang="ru-RU" sz="3200" b="1" dirty="0" smtClean="0">
                <a:latin typeface="Times New Roman" pitchFamily="18" charset="0"/>
                <a:cs typeface="Times New Roman" pitchFamily="18" charset="0"/>
              </a:rPr>
              <a:t>«Парус»</a:t>
            </a:r>
            <a:endParaRPr lang="ru-RU" sz="3200" b="1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837171" y="2512881"/>
            <a:ext cx="7409138" cy="3822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63152313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16197" y="641419"/>
            <a:ext cx="8229600" cy="5651933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25000" lnSpcReduction="20000"/>
          </a:bodyPr>
          <a:lstStyle/>
          <a:p>
            <a:pPr marL="0" lvl="0" indent="0">
              <a:buNone/>
            </a:pP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Улыбнуться, открыть рот. Кончик языка переводить на счет «раз-два» из одного уголка рта в другой. Нижняя челюсть при этом остается неподвижной.</a:t>
            </a:r>
          </a:p>
          <a:p>
            <a:pPr marL="0" lvl="0" indent="0">
              <a:buNone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endParaRPr lang="ru-RU" sz="8000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7000" b="1" i="1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5100" b="1" i="1" dirty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marL="0" indent="0" algn="just">
              <a:buNone/>
            </a:pPr>
            <a:endParaRPr lang="ru-RU" sz="96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96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</a:t>
            </a: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178" name="Группа 329"/>
          <p:cNvGrpSpPr/>
          <p:nvPr/>
        </p:nvGrpSpPr>
        <p:grpSpPr>
          <a:xfrm rot="443348">
            <a:off x="-49932" y="-97144"/>
            <a:ext cx="1292074" cy="1117143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31" name="Скругленный прямоугольник 330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2" name="Скругленный прямоугольник 331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4" name="Полилиния 333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5" name="Скругленный прямоугольник 33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6" name="Полилиния 335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7" name="Группа 328"/>
          <p:cNvGrpSpPr/>
          <p:nvPr/>
        </p:nvGrpSpPr>
        <p:grpSpPr>
          <a:xfrm rot="19808028">
            <a:off x="7836210" y="41979"/>
            <a:ext cx="1314677" cy="1139768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339364" y="139689"/>
            <a:ext cx="8229600" cy="679295"/>
          </a:xfrm>
        </p:spPr>
        <p:txBody>
          <a:bodyPr>
            <a:normAutofit/>
          </a:bodyPr>
          <a:lstStyle/>
          <a:p>
            <a:r>
              <a:rPr lang="ru-RU" sz="3200" b="1" dirty="0" smtClean="0">
                <a:latin typeface="Times New Roman" pitchFamily="18" charset="0"/>
                <a:cs typeface="Times New Roman" pitchFamily="18" charset="0"/>
              </a:rPr>
              <a:t>«Часики»</a:t>
            </a:r>
            <a:endParaRPr lang="ru-RU" sz="3200" b="1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1025265" y="1831165"/>
            <a:ext cx="7078170" cy="44421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103699503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28596" y="664836"/>
            <a:ext cx="8229600" cy="5651933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/>
          </a:bodyPr>
          <a:lstStyle/>
          <a:p>
            <a:pPr marL="0" lvl="0" indent="0">
              <a:buNone/>
            </a:pPr>
            <a:r>
              <a:rPr lang="ru-RU" sz="28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Улыбнуться, открыть рот, положить широкий язык на нижнюю губу, боковые края языка загнуть в форме чашечки. Удерживать на счет до пяти. </a:t>
            </a:r>
            <a:r>
              <a:rPr lang="ru-RU" sz="28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Ни</a:t>
            </a:r>
          </a:p>
          <a:p>
            <a:pPr marL="0" lvl="0" indent="0">
              <a:buNone/>
            </a:pPr>
            <a:r>
              <a:rPr lang="ru-RU" sz="2800" dirty="0" err="1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жняя</a:t>
            </a:r>
            <a:r>
              <a:rPr lang="ru-RU" sz="28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8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губа не должна обтягивать нижние </a:t>
            </a:r>
            <a:r>
              <a:rPr lang="ru-RU" sz="28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зубы.</a:t>
            </a:r>
          </a:p>
          <a:p>
            <a:pPr marL="0" lvl="0" indent="0">
              <a:buNone/>
            </a:pPr>
            <a:endParaRPr lang="ru-RU" sz="28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78" name="Группа 329"/>
          <p:cNvGrpSpPr/>
          <p:nvPr/>
        </p:nvGrpSpPr>
        <p:grpSpPr>
          <a:xfrm rot="834983">
            <a:off x="-20469" y="29090"/>
            <a:ext cx="1292074" cy="1117143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31" name="Скругленный прямоугольник 330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2" name="Скругленный прямоугольник 331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4" name="Полилиния 333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5" name="Скругленный прямоугольник 33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6" name="Полилиния 335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7" name="Группа 328"/>
          <p:cNvGrpSpPr/>
          <p:nvPr/>
        </p:nvGrpSpPr>
        <p:grpSpPr>
          <a:xfrm rot="19808028">
            <a:off x="7896832" y="112691"/>
            <a:ext cx="1314677" cy="1139768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453465" y="190178"/>
            <a:ext cx="8229600" cy="587798"/>
          </a:xfrm>
        </p:spPr>
        <p:txBody>
          <a:bodyPr>
            <a:normAutofit/>
          </a:bodyPr>
          <a:lstStyle/>
          <a:p>
            <a:r>
              <a:rPr lang="ru-RU" sz="3200" b="1" dirty="0" smtClean="0">
                <a:latin typeface="Times New Roman" pitchFamily="18" charset="0"/>
                <a:cs typeface="Times New Roman" pitchFamily="18" charset="0"/>
              </a:rPr>
              <a:t>«Чашечка»</a:t>
            </a:r>
            <a:endParaRPr lang="ru-RU" sz="3200" b="1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806024" y="2720876"/>
            <a:ext cx="7486408" cy="36662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116724375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38457" y="2673555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377158" y="1201059"/>
            <a:ext cx="8382597" cy="4994867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25000" lnSpcReduction="20000"/>
          </a:bodyPr>
          <a:lstStyle/>
          <a:p>
            <a:pPr marL="0" indent="0" algn="just">
              <a:buNone/>
            </a:pPr>
            <a:endParaRPr lang="ru-RU" sz="24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457200" indent="-457200" algn="just">
              <a:buAutoNum type="arabicPeriod"/>
            </a:pPr>
            <a:r>
              <a:rPr lang="ru-RU" sz="10400" dirty="0" smtClean="0"/>
              <a:t>Что такое «логопедия»? </a:t>
            </a:r>
          </a:p>
          <a:p>
            <a:pPr marL="0" indent="0" algn="just">
              <a:buNone/>
            </a:pPr>
            <a:r>
              <a:rPr lang="ru-RU" sz="10400" dirty="0" smtClean="0"/>
              <a:t>2.   Причины речевых нарушений?</a:t>
            </a:r>
          </a:p>
          <a:p>
            <a:pPr marL="0" indent="0" algn="just">
              <a:buNone/>
            </a:pPr>
            <a:r>
              <a:rPr lang="ru-RU" sz="10400" dirty="0" smtClean="0">
                <a:solidFill>
                  <a:schemeClr val="tx1"/>
                </a:solidFill>
              </a:rPr>
              <a:t>3.   Виды речевых нарушений у детей.</a:t>
            </a:r>
          </a:p>
          <a:p>
            <a:pPr marL="0" indent="0" algn="just">
              <a:buNone/>
            </a:pPr>
            <a:r>
              <a:rPr lang="ru-RU" sz="10400" dirty="0" smtClean="0">
                <a:solidFill>
                  <a:schemeClr val="tx1"/>
                </a:solidFill>
              </a:rPr>
              <a:t>4.   Особенности логопедической работы.</a:t>
            </a:r>
          </a:p>
          <a:p>
            <a:pPr marL="0" indent="0" algn="just">
              <a:buNone/>
            </a:pPr>
            <a:r>
              <a:rPr lang="ru-RU" sz="10400" dirty="0"/>
              <a:t>5</a:t>
            </a:r>
            <a:r>
              <a:rPr lang="ru-RU" sz="10400" dirty="0" smtClean="0"/>
              <a:t>.   Роль родителей в преодолении речевых нарушений.</a:t>
            </a:r>
          </a:p>
          <a:p>
            <a:pPr marL="0" indent="0" algn="just">
              <a:buNone/>
            </a:pPr>
            <a:r>
              <a:rPr lang="ru-RU" sz="10400" dirty="0"/>
              <a:t>6</a:t>
            </a:r>
            <a:r>
              <a:rPr lang="ru-RU" sz="10400" dirty="0" smtClean="0">
                <a:solidFill>
                  <a:schemeClr val="tx1"/>
                </a:solidFill>
              </a:rPr>
              <a:t>.   Правила проведения артикуляционной гимнастики.</a:t>
            </a:r>
          </a:p>
          <a:p>
            <a:pPr marL="0" indent="0" algn="just">
              <a:buNone/>
            </a:pPr>
            <a:r>
              <a:rPr lang="ru-RU" sz="10400" dirty="0" smtClean="0"/>
              <a:t>7.   Формирование воздушной струи.</a:t>
            </a:r>
            <a:endParaRPr lang="en-US" sz="10400" dirty="0" smtClean="0"/>
          </a:p>
          <a:p>
            <a:pPr marL="0" indent="0" algn="just">
              <a:buNone/>
            </a:pPr>
            <a:r>
              <a:rPr lang="ru-RU" sz="10400" dirty="0" smtClean="0"/>
              <a:t>8.   Развитие мелкой моторики дома.</a:t>
            </a:r>
          </a:p>
          <a:p>
            <a:pPr marL="0" indent="0" algn="just">
              <a:buNone/>
            </a:pPr>
            <a:r>
              <a:rPr lang="ru-RU" sz="10400" dirty="0"/>
              <a:t>9</a:t>
            </a:r>
            <a:r>
              <a:rPr lang="ru-RU" sz="10400" dirty="0" smtClean="0">
                <a:solidFill>
                  <a:schemeClr val="tx1"/>
                </a:solidFill>
              </a:rPr>
              <a:t>.   Речевые игры дома.</a:t>
            </a:r>
          </a:p>
          <a:p>
            <a:pPr marL="0" indent="0" algn="just">
              <a:buNone/>
            </a:pPr>
            <a:r>
              <a:rPr lang="ru-RU" sz="10400" dirty="0" smtClean="0"/>
              <a:t>10.   Советы логопеда.</a:t>
            </a:r>
            <a:endParaRPr lang="ru-RU" sz="10400" dirty="0" smtClean="0">
              <a:solidFill>
                <a:schemeClr val="tx1"/>
              </a:solidFill>
            </a:endParaRPr>
          </a:p>
          <a:p>
            <a:pPr marL="457200" indent="-457200" algn="just">
              <a:buAutoNum type="arabicPeriod"/>
            </a:pPr>
            <a:endParaRPr lang="ru-RU" sz="104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endParaRPr lang="ru-RU" sz="80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59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59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</a:t>
            </a:r>
            <a:endParaRPr lang="ru-RU" sz="59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59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59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sz="5900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155" name="Группа 278"/>
          <p:cNvGrpSpPr/>
          <p:nvPr/>
        </p:nvGrpSpPr>
        <p:grpSpPr>
          <a:xfrm rot="988095">
            <a:off x="1343029" y="5845228"/>
            <a:ext cx="997933" cy="547800"/>
            <a:chOff x="436951" y="5641059"/>
            <a:chExt cx="1097712" cy="547800"/>
          </a:xfrm>
        </p:grpSpPr>
        <p:sp>
          <p:nvSpPr>
            <p:cNvPr id="273" name="Полилиния 272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4" name="Полилиния 273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5" name="Полилиния 274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6" name="Полилиния 275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59" name="Группа 270"/>
            <p:cNvGrpSpPr/>
            <p:nvPr/>
          </p:nvGrpSpPr>
          <p:grpSpPr>
            <a:xfrm rot="6409287">
              <a:off x="722586" y="5922491"/>
              <a:ext cx="464351" cy="68385"/>
              <a:chOff x="714348" y="5857885"/>
              <a:chExt cx="464351" cy="142883"/>
            </a:xfrm>
          </p:grpSpPr>
          <p:sp>
            <p:nvSpPr>
              <p:cNvPr id="259" name="Овал 258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0" name="Овал 259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1" name="Овал 260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2" name="Овал 261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Овал 262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Овал 263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5" name="Овал 264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6" name="Овал 265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7" name="Овал 266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8" name="Овал 267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9" name="Овал 268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0" name="Овал 269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77" name="Овал 276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8" name="Овал 277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63" name="Группа 279"/>
          <p:cNvGrpSpPr/>
          <p:nvPr/>
        </p:nvGrpSpPr>
        <p:grpSpPr>
          <a:xfrm rot="19137872">
            <a:off x="3343344" y="5760989"/>
            <a:ext cx="997933" cy="547800"/>
            <a:chOff x="436951" y="5641059"/>
            <a:chExt cx="1097712" cy="547800"/>
          </a:xfrm>
        </p:grpSpPr>
        <p:sp>
          <p:nvSpPr>
            <p:cNvPr id="281" name="Полилиния 28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Полилиния 28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67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288" name="Овал 28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9" name="Овал 28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0" name="Овал 28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1" name="Овал 29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2" name="Овал 29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3" name="Овал 29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4" name="Овал 29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5" name="Овал 29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6" name="Овал 29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7" name="Овал 29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8" name="Овал 29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9" name="Овал 29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86" name="Овал 28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7" name="Овал 28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8" name="Группа 329"/>
          <p:cNvGrpSpPr/>
          <p:nvPr/>
        </p:nvGrpSpPr>
        <p:grpSpPr>
          <a:xfrm rot="834983">
            <a:off x="115377" y="281832"/>
            <a:ext cx="1292074" cy="1117143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31" name="Скругленный прямоугольник 330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2" name="Скругленный прямоугольник 331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4" name="Полилиния 333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5" name="Скругленный прямоугольник 33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6" name="Полилиния 335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7" name="Группа 328"/>
          <p:cNvGrpSpPr/>
          <p:nvPr/>
        </p:nvGrpSpPr>
        <p:grpSpPr>
          <a:xfrm rot="19808028">
            <a:off x="7768884" y="251654"/>
            <a:ext cx="1314677" cy="1139768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92253"/>
          </a:xfrm>
        </p:spPr>
        <p:txBody>
          <a:bodyPr>
            <a:normAutofit/>
          </a:bodyPr>
          <a:lstStyle/>
          <a:p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План  проведения</a:t>
            </a:r>
            <a:endParaRPr lang="ru-RU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8305952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41984" y="890458"/>
            <a:ext cx="8229600" cy="5362836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/>
          </a:bodyPr>
          <a:lstStyle/>
          <a:p>
            <a:pPr marL="0" lvl="0" indent="0">
              <a:buNone/>
            </a:pP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Выработка воздушной струи считается одним из необходимых и значимых условий постановки звуков. Работа по </a:t>
            </a:r>
            <a:r>
              <a:rPr lang="ru-RU" sz="2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развитию </a:t>
            </a: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воздушной струи начинается на подготовительном этапе формирования правильного </a:t>
            </a:r>
            <a:r>
              <a:rPr lang="ru-RU" sz="2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звукопроизношения. </a:t>
            </a:r>
          </a:p>
          <a:p>
            <a:pPr marL="0" lvl="0" indent="0">
              <a:buNone/>
            </a:pPr>
            <a:endParaRPr lang="ru-RU" sz="20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24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Техника </a:t>
            </a:r>
            <a:r>
              <a:rPr lang="ru-RU" sz="24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выполнения упражнений</a:t>
            </a:r>
            <a:r>
              <a:rPr lang="ru-RU" sz="24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:</a:t>
            </a:r>
            <a:endParaRPr lang="ru-RU" sz="24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2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 воздух </a:t>
            </a: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набирать через нос </a:t>
            </a:r>
          </a:p>
          <a:p>
            <a:pPr marL="0" lvl="0" indent="0">
              <a:buNone/>
            </a:pPr>
            <a:r>
              <a:rPr lang="ru-RU" sz="2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 плечи </a:t>
            </a: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не поднимать </a:t>
            </a:r>
          </a:p>
          <a:p>
            <a:pPr marL="0" lvl="0" indent="0">
              <a:buNone/>
            </a:pPr>
            <a:r>
              <a:rPr lang="ru-RU" sz="2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 выдох </a:t>
            </a: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должен быть длительным и плавным </a:t>
            </a:r>
          </a:p>
          <a:p>
            <a:pPr marL="0" lvl="0" indent="0">
              <a:buNone/>
            </a:pPr>
            <a:r>
              <a:rPr lang="ru-RU" sz="2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необходимо </a:t>
            </a: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следить, за тем, чтобы не надувались щеки (для начала </a:t>
            </a:r>
            <a:r>
              <a:rPr lang="ru-RU" sz="2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</a:t>
            </a:r>
          </a:p>
          <a:p>
            <a:pPr marL="0" lvl="0" indent="0">
              <a:buNone/>
            </a:pP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их </a:t>
            </a: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можно придерживать руками) </a:t>
            </a:r>
          </a:p>
          <a:p>
            <a:pPr marL="0" lvl="0" indent="0">
              <a:buNone/>
            </a:pPr>
            <a:r>
              <a:rPr lang="ru-RU" sz="2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 нельзя </a:t>
            </a: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много раз подряд повторять упражнения, так как это может </a:t>
            </a:r>
            <a:r>
              <a:rPr lang="ru-RU" sz="2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</a:t>
            </a:r>
          </a:p>
          <a:p>
            <a:pPr marL="0" lvl="0" indent="0">
              <a:buNone/>
            </a:pP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привести </a:t>
            </a: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к головокружению </a:t>
            </a:r>
          </a:p>
          <a:p>
            <a:pPr marL="0" lvl="0" indent="0">
              <a:buNone/>
            </a:pPr>
            <a:endParaRPr lang="ru-RU" sz="24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endParaRPr lang="ru-RU" sz="24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endParaRPr lang="ru-RU" sz="2400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679295"/>
          </a:xfrm>
        </p:spPr>
        <p:txBody>
          <a:bodyPr>
            <a:normAutofit/>
          </a:bodyPr>
          <a:lstStyle/>
          <a:p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3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Ф</a:t>
            </a:r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ормирование  воздушной струи</a:t>
            </a:r>
            <a:endParaRPr lang="ru-RU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17973900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41984" y="890458"/>
            <a:ext cx="8229600" cy="5563726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25000" lnSpcReduction="20000"/>
          </a:bodyPr>
          <a:lstStyle/>
          <a:p>
            <a:pPr marL="0" lvl="0" indent="0">
              <a:buNone/>
            </a:pPr>
            <a:r>
              <a:rPr lang="ru-RU" sz="9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«футбол»</a:t>
            </a:r>
            <a:endParaRPr lang="ru-RU" sz="9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8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Скатать ватный шарик и поставить два кубика в качестве ворот. Ребенок должен, дуя на шарик, загнать его в ворота. </a:t>
            </a:r>
          </a:p>
          <a:p>
            <a:pPr marL="0" lvl="0" indent="0">
              <a:buNone/>
            </a:pPr>
            <a:r>
              <a:rPr lang="ru-RU" sz="9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«ветряная мельница»</a:t>
            </a:r>
            <a:endParaRPr lang="ru-RU" sz="9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8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Ребенок дует на лопасти </a:t>
            </a:r>
            <a:r>
              <a:rPr lang="ru-RU" sz="8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игрушки-вертушки. </a:t>
            </a:r>
            <a:endParaRPr lang="ru-RU" sz="80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9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«снегопад»</a:t>
            </a:r>
            <a:endParaRPr lang="ru-RU" sz="9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8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Сделать снежинки из ваты (рыхлые комочки). Объяснить ребенку, что такое снегопад и предложить ребенку сдувать "снежинки" с ладони. </a:t>
            </a:r>
          </a:p>
          <a:p>
            <a:pPr marL="0" lvl="0" indent="0">
              <a:buNone/>
            </a:pPr>
            <a:r>
              <a:rPr lang="ru-RU" sz="9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«листопад»</a:t>
            </a:r>
            <a:endParaRPr lang="ru-RU" sz="9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8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Вырезать из цветной бумаги различные осенние листья и объяснить ребенку, что такое листопад. Предложить ребенку подуть на листья, так, чтобы они полетели. </a:t>
            </a:r>
            <a:endParaRPr lang="ru-RU" sz="80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9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«бабочка»</a:t>
            </a:r>
            <a:endParaRPr lang="ru-RU" sz="9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8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Вырезать из бумаги бабочек и подвесить их на нитках. Предложить ребенку подуть на бабочку так, чтобы она </a:t>
            </a:r>
            <a:r>
              <a:rPr lang="ru-RU" sz="8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полетела. кораблик</a:t>
            </a:r>
            <a:endParaRPr lang="ru-RU" sz="80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80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«кораблик»</a:t>
            </a:r>
          </a:p>
          <a:p>
            <a:pPr marL="0" lvl="0" indent="0">
              <a:buNone/>
            </a:pPr>
            <a:r>
              <a:rPr lang="ru-RU" sz="8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Дуть </a:t>
            </a:r>
            <a:r>
              <a:rPr lang="ru-RU" sz="8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плавно и длительно на бумажный кораблик. </a:t>
            </a:r>
          </a:p>
          <a:p>
            <a:pPr marL="0" lvl="0" indent="0">
              <a:buNone/>
            </a:pPr>
            <a:endParaRPr lang="ru-RU" sz="80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679295"/>
          </a:xfrm>
        </p:spPr>
        <p:txBody>
          <a:bodyPr>
            <a:normAutofit fontScale="90000"/>
          </a:bodyPr>
          <a:lstStyle/>
          <a:p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Игры на формирование воздушной струи</a:t>
            </a:r>
            <a:endParaRPr lang="ru-RU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1147538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5030806" y="1392621"/>
            <a:ext cx="3323948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>
            <a:off x="175807" y="6168432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679295"/>
          </a:xfrm>
        </p:spPr>
        <p:txBody>
          <a:bodyPr>
            <a:normAutofit fontScale="90000"/>
          </a:bodyPr>
          <a:lstStyle/>
          <a:p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Игры на формирование воздушной струи</a:t>
            </a:r>
            <a:endParaRPr lang="ru-RU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074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 rot="20656122">
            <a:off x="519615" y="3671160"/>
            <a:ext cx="3089377" cy="270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-7772400" y="-5829300"/>
            <a:ext cx="3600000" cy="270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18521" y="931739"/>
            <a:ext cx="2936709" cy="270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7" name="Picture 5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-7772400" y="-5829300"/>
            <a:ext cx="4800000" cy="360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8" name="Picture 6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-7772400" y="-5829300"/>
            <a:ext cx="3600000" cy="270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9" name="Picture 7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-7772400" y="-5829300"/>
            <a:ext cx="3600000" cy="270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80" name="Picture 8"/>
          <p:cNvPicPr>
            <a:picLocks noChangeAspect="1"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-7772400" y="-5829300"/>
            <a:ext cx="3600000" cy="270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81" name="Picture 9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-7772400" y="-5829300"/>
            <a:ext cx="3600000" cy="270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82" name="Picture 10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-7772400" y="-5829300"/>
            <a:ext cx="3600000" cy="270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83" name="Picture 11"/>
          <p:cNvPicPr>
            <a:picLocks noChangeAspect="1" noChangeArrowheads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904119" y="906212"/>
            <a:ext cx="4358085" cy="370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8879712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41984" y="890458"/>
            <a:ext cx="8229600" cy="5362836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25000" lnSpcReduction="20000"/>
          </a:bodyPr>
          <a:lstStyle/>
          <a:p>
            <a:pPr marL="0" lvl="0" indent="0">
              <a:buNone/>
            </a:pP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Движения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организма и речевая моторика имеют единые механизмы, поэтому развитие тонкой моторики рук напрямую влияет на развитие речи. Именно поэтому пальчиковая гимнастика должна занять прочное место в ваших занятиях с ребенком. </a:t>
            </a: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 детей с </a:t>
            </a: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проблемами в  речевом развитии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наблюдается плохая координация мелкой моторики пальцев рук. И как следствие - может развиться </a:t>
            </a:r>
            <a:r>
              <a:rPr lang="ru-RU" sz="9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дисграфия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(нарушение письма). Развитие движения пальцев как бы подготовит платформу для дальнейшего развития </a:t>
            </a: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речи</a:t>
            </a:r>
            <a:r>
              <a:rPr lang="en-US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0" lvl="0" indent="0">
              <a:buNone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endParaRPr lang="ru-RU" sz="9600" b="1" i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indent="0" algn="just">
              <a:buNone/>
            </a:pPr>
            <a:endParaRPr lang="ru-RU" sz="96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96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</a:t>
            </a: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679295"/>
          </a:xfrm>
        </p:spPr>
        <p:txBody>
          <a:bodyPr>
            <a:normAutofit/>
          </a:bodyPr>
          <a:lstStyle/>
          <a:p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Развитие мелкой моторики дома</a:t>
            </a:r>
            <a:endParaRPr lang="ru-RU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95536" y="4060761"/>
            <a:ext cx="3805624" cy="22001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00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539332" y="4143389"/>
            <a:ext cx="1866900" cy="188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81649394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28596" y="664836"/>
            <a:ext cx="8229600" cy="5651933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25000" lnSpcReduction="20000"/>
          </a:bodyPr>
          <a:lstStyle/>
          <a:p>
            <a:pPr marL="0" lvl="0" indent="0">
              <a:buNone/>
            </a:pPr>
            <a:r>
              <a:rPr lang="ru-RU" sz="9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«                              «Игры – шнуровки»</a:t>
            </a:r>
          </a:p>
          <a:p>
            <a:pPr marL="0" lvl="0" indent="0">
              <a:buNone/>
            </a:pP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развивают сенсомоторную координацию, мелкую моторику рук;</a:t>
            </a: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 развивают пространственное ориентирование, способствуют пониманию понятий "вверху", "внизу", "справа", "слева";</a:t>
            </a: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 формируют навыки шнуровки (шнурование, завязывание шнурка на бант);</a:t>
            </a: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 способствуют развитию речи ;</a:t>
            </a: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 развивают творческие способности</a:t>
            </a:r>
            <a:r>
              <a:rPr lang="ru-RU" sz="9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 играх с шнурованием также развивается глазомер, внимание, происходит укрепление пальцев и всей кисти </a:t>
            </a: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руки,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а это в свою очередь влияет на формирование головного мозга и становления речи. А также, что не маловажно, </a:t>
            </a: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игры-шнуровки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косвенно готовят руку к письму и развивают усидчивость.</a:t>
            </a:r>
          </a:p>
          <a:p>
            <a:pPr marL="0" lvl="0" indent="0">
              <a:buNone/>
            </a:pPr>
            <a:endParaRPr lang="ru-RU" sz="9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                                                                </a:t>
            </a:r>
          </a:p>
          <a:p>
            <a:pPr marL="0" lvl="0" indent="0">
              <a:buNone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78" name="Группа 329"/>
          <p:cNvGrpSpPr/>
          <p:nvPr/>
        </p:nvGrpSpPr>
        <p:grpSpPr>
          <a:xfrm rot="1656220">
            <a:off x="106498" y="75829"/>
            <a:ext cx="1292074" cy="1117143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31" name="Скругленный прямоугольник 330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2" name="Скругленный прямоугольник 331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4" name="Полилиния 333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5" name="Скругленный прямоугольник 33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6" name="Полилиния 335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7" name="Группа 328"/>
          <p:cNvGrpSpPr/>
          <p:nvPr/>
        </p:nvGrpSpPr>
        <p:grpSpPr>
          <a:xfrm rot="19808028">
            <a:off x="7836387" y="350241"/>
            <a:ext cx="1314677" cy="1139768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679295"/>
          </a:xfrm>
        </p:spPr>
        <p:txBody>
          <a:bodyPr>
            <a:normAutofit/>
          </a:bodyPr>
          <a:lstStyle/>
          <a:p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Пальчиковые игры</a:t>
            </a:r>
            <a:endParaRPr lang="ru-RU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34846443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57200" y="702111"/>
            <a:ext cx="8229600" cy="5531416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25000" lnSpcReduction="20000"/>
          </a:bodyPr>
          <a:lstStyle/>
          <a:p>
            <a:pPr marL="0" lvl="0" indent="0">
              <a:buNone/>
            </a:pPr>
            <a:r>
              <a:rPr lang="ru-RU" sz="9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     </a:t>
            </a:r>
            <a:r>
              <a:rPr lang="ru-RU" sz="9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          </a:t>
            </a:r>
            <a:r>
              <a:rPr lang="ru-RU" sz="9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«волшебный  поднос»</a:t>
            </a:r>
          </a:p>
          <a:p>
            <a:pPr marL="0" lvl="0" indent="0">
              <a:buNone/>
            </a:pPr>
            <a:r>
              <a:rPr lang="ru-RU" sz="8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На поднос тонким слоем насыпают манку и проводят пальчиком ребенка по крупе. Затем ребенку показывают, как рисовать различные фигуры.</a:t>
            </a:r>
          </a:p>
          <a:p>
            <a:pPr marL="0" lvl="0" indent="0">
              <a:buNone/>
            </a:pPr>
            <a:r>
              <a:rPr lang="ru-RU" sz="9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           </a:t>
            </a:r>
            <a:r>
              <a:rPr lang="ru-RU" sz="9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             </a:t>
            </a:r>
            <a:r>
              <a:rPr lang="ru-RU" sz="9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«золушка»</a:t>
            </a:r>
          </a:p>
          <a:p>
            <a:pPr marL="0" lvl="0" indent="0">
              <a:buNone/>
            </a:pPr>
            <a:r>
              <a:rPr lang="ru-RU" sz="8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Нужно смешать белую и красную фасоль и попросить ребенка разобрать ее по цвету</a:t>
            </a:r>
            <a:r>
              <a:rPr lang="ru-RU" sz="9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 </a:t>
            </a:r>
          </a:p>
          <a:p>
            <a:pPr marL="0" lvl="0" indent="0">
              <a:buNone/>
            </a:pPr>
            <a:r>
              <a:rPr lang="ru-RU" sz="67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                                 </a:t>
            </a:r>
            <a:r>
              <a:rPr lang="ru-RU" sz="9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«забавные картинки»</a:t>
            </a:r>
            <a:endParaRPr lang="ru-RU" sz="9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8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По листу картона равномерно распределите пластилин и покажите ребенку, как с помощью горошин выкладывать рисунки. </a:t>
            </a:r>
          </a:p>
          <a:p>
            <a:pPr marL="0" lvl="0" indent="0">
              <a:buNone/>
            </a:pPr>
            <a:r>
              <a:rPr lang="ru-RU" sz="9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                         «счетные палочки»</a:t>
            </a:r>
            <a:endParaRPr lang="ru-RU" sz="9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8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Покажите ребенку, как с помощью счетных палочек выкладывать различные фигурки. Желательно, чтобы счетные палочки были не гладкие, а ребристые (это служит дополнительным массажем для пальчиков). </a:t>
            </a:r>
          </a:p>
        </p:txBody>
      </p:sp>
      <p:grpSp>
        <p:nvGrpSpPr>
          <p:cNvPr id="178" name="Группа 329"/>
          <p:cNvGrpSpPr/>
          <p:nvPr/>
        </p:nvGrpSpPr>
        <p:grpSpPr>
          <a:xfrm rot="1656220">
            <a:off x="93887" y="156213"/>
            <a:ext cx="1292074" cy="1117143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31" name="Скругленный прямоугольник 330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2" name="Скругленный прямоугольник 331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4" name="Полилиния 333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5" name="Скругленный прямоугольник 33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6" name="Полилиния 335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7" name="Группа 328"/>
          <p:cNvGrpSpPr/>
          <p:nvPr/>
        </p:nvGrpSpPr>
        <p:grpSpPr>
          <a:xfrm rot="19808028">
            <a:off x="7836387" y="350241"/>
            <a:ext cx="1314677" cy="1139768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607857"/>
          </a:xfrm>
        </p:spPr>
        <p:txBody>
          <a:bodyPr>
            <a:noAutofit/>
          </a:bodyPr>
          <a:lstStyle/>
          <a:p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Пальчиковые игры</a:t>
            </a:r>
            <a:endParaRPr lang="ru-RU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8156026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607857"/>
          </a:xfrm>
        </p:spPr>
        <p:txBody>
          <a:bodyPr>
            <a:noAutofit/>
          </a:bodyPr>
          <a:lstStyle/>
          <a:p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Пальчиковые игры</a:t>
            </a:r>
            <a:endParaRPr lang="ru-RU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-7772400" y="-5829300"/>
            <a:ext cx="3600000" cy="270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00" name="Picture 4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5030806" y="851339"/>
            <a:ext cx="3899873" cy="28777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4" name="Picture 6"/>
          <p:cNvPicPr>
            <a:picLocks noGrp="1" noChangeAspect="1" noChangeArrowheads="1"/>
          </p:cNvPicPr>
          <p:nvPr>
            <p:ph idx="1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2163154" y="3571876"/>
            <a:ext cx="4839376" cy="31216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5" name="Picture 4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538718" y="790514"/>
            <a:ext cx="3295496" cy="3043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297597423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28596" y="785352"/>
            <a:ext cx="8229600" cy="5758315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/>
          </a:bodyPr>
          <a:lstStyle/>
          <a:p>
            <a:pPr marL="0" lvl="0" indent="0">
              <a:buNone/>
            </a:pP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Как проводить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занятия по развитию речи? Для этого ничего специально не нужно организовывать.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Стоит лишь настроиться на ежедневную работу и внимательно посмотреть вокруг себя или даже просто перед собой. Поводом и предметом для речевого развития детей может стать абсолютно любой предмет, явление природы, ваши привычные домашние дела, поступки, настроение. </a:t>
            </a:r>
            <a:endParaRPr lang="ru-RU" sz="24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Полезно проводить разнообразные наблюдения за погодой, сезонными изменениями в природе, растениями, птицами, животными, людьми, транспортом. Всё это обязательно нужно комментировать, обсуждать, оформлять в форме беседы. Новые, незнакомые ребёнку слова следует объяснить, повторить несколько раз, научить ребёнка понятно выговаривать их</a:t>
            </a:r>
            <a:r>
              <a:rPr lang="ru-RU" sz="2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 </a:t>
            </a:r>
            <a:endParaRPr lang="ru-RU" sz="20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78" name="Группа 329"/>
          <p:cNvGrpSpPr/>
          <p:nvPr/>
        </p:nvGrpSpPr>
        <p:grpSpPr>
          <a:xfrm rot="1656220">
            <a:off x="76728" y="155586"/>
            <a:ext cx="1292074" cy="1117143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31" name="Скругленный прямоугольник 330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2" name="Скругленный прямоугольник 331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4" name="Полилиния 333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5" name="Скругленный прямоугольник 33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6" name="Полилиния 335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7" name="Группа 328"/>
          <p:cNvGrpSpPr/>
          <p:nvPr/>
        </p:nvGrpSpPr>
        <p:grpSpPr>
          <a:xfrm rot="19808028">
            <a:off x="7919420" y="54401"/>
            <a:ext cx="1239639" cy="1192600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607857"/>
          </a:xfrm>
        </p:spPr>
        <p:txBody>
          <a:bodyPr>
            <a:noAutofit/>
          </a:bodyPr>
          <a:lstStyle/>
          <a:p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Речевые игры дома</a:t>
            </a:r>
            <a:endParaRPr lang="ru-RU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4" name="Прямоугольник 223"/>
          <p:cNvSpPr/>
          <p:nvPr/>
        </p:nvSpPr>
        <p:spPr>
          <a:xfrm>
            <a:off x="2286000" y="2551837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xmlns="" val="5388391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107504" y="785387"/>
            <a:ext cx="8892496" cy="5613039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/>
          </a:bodyPr>
          <a:lstStyle/>
          <a:p>
            <a:pPr marL="0" lvl="0" indent="0">
              <a:buNone/>
            </a:pP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               Играть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и заниматься с ребенком можно не только </a:t>
            </a:r>
            <a:endParaRPr lang="ru-RU" sz="24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              за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столом дома, но и по пути в детский сад.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</a:t>
            </a:r>
          </a:p>
          <a:p>
            <a:pPr marL="0" lvl="0" indent="0">
              <a:buNone/>
            </a:pP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              Уважаемые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родители, превратите дорогу в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</a:t>
            </a:r>
          </a:p>
          <a:p>
            <a:pPr marL="0" lvl="0" indent="0">
              <a:buNone/>
            </a:pP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              детский сад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 игру познавательную,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marL="0" lvl="0" indent="0">
              <a:buNone/>
            </a:pP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               развивающую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интересную как для Вас, так и для </a:t>
            </a:r>
            <a:endParaRPr lang="ru-RU" sz="24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               вашего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ребенка. Игру, которая поможет пробудить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marL="0" lvl="0" indent="0">
              <a:buNone/>
            </a:pP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               его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речь и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мысли. </a:t>
            </a:r>
          </a:p>
          <a:p>
            <a:pPr marL="0" lvl="0" indent="0">
              <a:buNone/>
            </a:pPr>
            <a:r>
              <a:rPr lang="ru-RU" sz="24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«шаги» </a:t>
            </a:r>
          </a:p>
          <a:p>
            <a:pPr marL="0" lvl="0" indent="0">
              <a:buNone/>
            </a:pP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Игроки становятся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рядом договариваются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 том, где будет финиш (на расстоянии 8-10 шагов). И оговаривают тему шагов. Например "Вежливые слова. Другие темы: "Все круглое", "все горячее", "все мокрое". "Ласковые слова для мамы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".</a:t>
            </a:r>
          </a:p>
          <a:p>
            <a:pPr marL="0" lvl="0" indent="0">
              <a:buNone/>
            </a:pPr>
            <a:endParaRPr lang="ru-RU" sz="24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77" name="Группа 328"/>
          <p:cNvGrpSpPr/>
          <p:nvPr/>
        </p:nvGrpSpPr>
        <p:grpSpPr>
          <a:xfrm rot="19808028">
            <a:off x="7851429" y="185947"/>
            <a:ext cx="1314677" cy="1139768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568013"/>
          </a:xfrm>
        </p:spPr>
        <p:txBody>
          <a:bodyPr>
            <a:noAutofit/>
          </a:bodyPr>
          <a:lstStyle/>
          <a:p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Игры на развитие словарного запаса</a:t>
            </a:r>
            <a:endParaRPr lang="ru-RU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107504" y="785387"/>
            <a:ext cx="1925834" cy="29944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6020980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28596" y="811493"/>
            <a:ext cx="8331160" cy="5679813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92500" lnSpcReduction="10000"/>
          </a:bodyPr>
          <a:lstStyle/>
          <a:p>
            <a:pPr marL="0" lvl="0" indent="0">
              <a:buNone/>
            </a:pPr>
            <a:r>
              <a:rPr lang="ru-RU" sz="24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«Кто  так делает?»</a:t>
            </a:r>
          </a:p>
          <a:p>
            <a:pPr marL="0" lvl="0" indent="0">
              <a:buNone/>
            </a:pP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Взрослый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называет действие, а ребенок подбирает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предметы. Подберите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слова к глаголам стоит, сидит, лежит, бежит, плавает, спит, ползает, качается, летает, плавает,…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marL="0" lvl="0" indent="0">
              <a:buNone/>
            </a:pPr>
            <a:r>
              <a:rPr lang="ru-RU" sz="24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«Что </a:t>
            </a:r>
            <a:r>
              <a:rPr lang="ru-RU" sz="24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на что похоже</a:t>
            </a:r>
            <a:r>
              <a:rPr lang="ru-RU" sz="24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»</a:t>
            </a:r>
            <a:endParaRPr lang="ru-RU" sz="24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Ребенку предлагается подобрать похожие слова (сравнения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) Белый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снег похож на…(что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?)       Синий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лед похож на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…</a:t>
            </a:r>
          </a:p>
          <a:p>
            <a:pPr marL="0" lvl="0" indent="0">
              <a:buNone/>
            </a:pP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Густой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туман похож на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…             Чистый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дождь похож на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…  Блестящая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на солнце паутина похожа на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… </a:t>
            </a:r>
          </a:p>
          <a:p>
            <a:pPr marL="0" lvl="0" indent="0">
              <a:buNone/>
            </a:pPr>
            <a:endParaRPr lang="ru-RU" sz="24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На любом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наглядном материале окружающем нас могут быть проведены такие речевые игры как «Четвёртый лишний», «Чего не стало?», «Что поменялось местами?», «Что изменилось?», «Подбери пару», «Кому что подходит?», «Назови ласково», «Преврати в огромное», «Подбери 5 признаков», «Угадай, о чём я говорю», «Скажи наоборот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» и др. </a:t>
            </a:r>
            <a:endParaRPr lang="ru-RU" sz="24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endParaRPr lang="ru-RU" sz="24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77" name="Группа 328"/>
          <p:cNvGrpSpPr/>
          <p:nvPr/>
        </p:nvGrpSpPr>
        <p:grpSpPr>
          <a:xfrm rot="19808028">
            <a:off x="7836387" y="350241"/>
            <a:ext cx="1314677" cy="1139768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568013"/>
          </a:xfrm>
        </p:spPr>
        <p:txBody>
          <a:bodyPr>
            <a:noAutofit/>
          </a:bodyPr>
          <a:lstStyle/>
          <a:p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Игры на развитие словарного запаса</a:t>
            </a:r>
            <a:endParaRPr lang="ru-RU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92763742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28596" y="1214423"/>
            <a:ext cx="8229600" cy="4789634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/>
          </a:bodyPr>
          <a:lstStyle/>
          <a:p>
            <a:pPr marL="0" indent="0" algn="just">
              <a:buNone/>
            </a:pPr>
            <a:endParaRPr lang="ru-RU" sz="3600" dirty="0" smtClean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3600" dirty="0" smtClean="0">
                <a:latin typeface="Times New Roman" pitchFamily="18" charset="0"/>
                <a:cs typeface="Times New Roman" pitchFamily="18" charset="0"/>
              </a:rPr>
              <a:t>Логопедия </a:t>
            </a:r>
            <a:r>
              <a:rPr lang="ru-RU" sz="3600" dirty="0">
                <a:latin typeface="Times New Roman" pitchFamily="18" charset="0"/>
                <a:cs typeface="Times New Roman" pitchFamily="18" charset="0"/>
              </a:rPr>
              <a:t>– это наука о нарушениях речи, их коррекции посредством специального обучения и воспитания.</a:t>
            </a:r>
          </a:p>
          <a:p>
            <a:pPr marL="0" indent="0" algn="just">
              <a:buNone/>
            </a:pPr>
            <a:r>
              <a:rPr lang="ru-RU" sz="3600" dirty="0">
                <a:latin typeface="Times New Roman" pitchFamily="18" charset="0"/>
                <a:cs typeface="Times New Roman" pitchFamily="18" charset="0"/>
              </a:rPr>
              <a:t> </a:t>
            </a:r>
            <a:endParaRPr lang="ru-RU" sz="360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55" name="Группа 278"/>
          <p:cNvGrpSpPr/>
          <p:nvPr/>
        </p:nvGrpSpPr>
        <p:grpSpPr>
          <a:xfrm rot="988095">
            <a:off x="1343029" y="5845228"/>
            <a:ext cx="997933" cy="547800"/>
            <a:chOff x="436951" y="5641059"/>
            <a:chExt cx="1097712" cy="547800"/>
          </a:xfrm>
        </p:grpSpPr>
        <p:sp>
          <p:nvSpPr>
            <p:cNvPr id="273" name="Полилиния 272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4" name="Полилиния 273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5" name="Полилиния 274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6" name="Полилиния 275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59" name="Группа 270"/>
            <p:cNvGrpSpPr/>
            <p:nvPr/>
          </p:nvGrpSpPr>
          <p:grpSpPr>
            <a:xfrm rot="6409287">
              <a:off x="722586" y="5922491"/>
              <a:ext cx="464351" cy="68385"/>
              <a:chOff x="714348" y="5857885"/>
              <a:chExt cx="464351" cy="142883"/>
            </a:xfrm>
          </p:grpSpPr>
          <p:sp>
            <p:nvSpPr>
              <p:cNvPr id="259" name="Овал 258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0" name="Овал 259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1" name="Овал 260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2" name="Овал 261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Овал 262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Овал 263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5" name="Овал 264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6" name="Овал 265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7" name="Овал 266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8" name="Овал 267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9" name="Овал 268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0" name="Овал 269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77" name="Овал 276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8" name="Овал 277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63" name="Группа 279"/>
          <p:cNvGrpSpPr/>
          <p:nvPr/>
        </p:nvGrpSpPr>
        <p:grpSpPr>
          <a:xfrm rot="19137872">
            <a:off x="3343344" y="5760989"/>
            <a:ext cx="997933" cy="547800"/>
            <a:chOff x="436951" y="5641059"/>
            <a:chExt cx="1097712" cy="547800"/>
          </a:xfrm>
        </p:grpSpPr>
        <p:sp>
          <p:nvSpPr>
            <p:cNvPr id="281" name="Полилиния 28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Полилиния 28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67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288" name="Овал 28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9" name="Овал 28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0" name="Овал 28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1" name="Овал 29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2" name="Овал 29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3" name="Овал 29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4" name="Овал 29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5" name="Овал 29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6" name="Овал 29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7" name="Овал 29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8" name="Овал 29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9" name="Овал 29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86" name="Овал 28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7" name="Овал 28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8" name="Группа 329"/>
          <p:cNvGrpSpPr/>
          <p:nvPr/>
        </p:nvGrpSpPr>
        <p:grpSpPr>
          <a:xfrm rot="834983">
            <a:off x="115377" y="281832"/>
            <a:ext cx="1292074" cy="1117143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31" name="Скругленный прямоугольник 330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2" name="Скругленный прямоугольник 331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4" name="Полилиния 333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5" name="Скругленный прямоугольник 33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6" name="Полилиния 335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7" name="Группа 328"/>
          <p:cNvGrpSpPr/>
          <p:nvPr/>
        </p:nvGrpSpPr>
        <p:grpSpPr>
          <a:xfrm rot="19808028">
            <a:off x="7768884" y="251654"/>
            <a:ext cx="1314677" cy="1139768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38" name="Заголовок 3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902619"/>
          </a:xfrm>
        </p:spPr>
        <p:txBody>
          <a:bodyPr>
            <a:normAutofit fontScale="90000"/>
          </a:bodyPr>
          <a:lstStyle/>
          <a:p>
            <a:r>
              <a:rPr lang="ru-RU" sz="3200" b="1" dirty="0" smtClean="0"/>
              <a:t/>
            </a:r>
            <a:br>
              <a:rPr lang="ru-RU" sz="3200" b="1" dirty="0" smtClean="0"/>
            </a:br>
            <a:r>
              <a:rPr lang="ru-RU" sz="40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Что такое логопедия?</a:t>
            </a:r>
            <a:r>
              <a:rPr lang="ru-RU" sz="2200" dirty="0" smtClean="0"/>
              <a:t/>
            </a:r>
            <a:br>
              <a:rPr lang="ru-RU" sz="2200" dirty="0" smtClean="0"/>
            </a:br>
            <a:endParaRPr lang="ru-RU" sz="2200" b="1" dirty="0"/>
          </a:p>
        </p:txBody>
      </p:sp>
    </p:spTree>
    <p:extLst>
      <p:ext uri="{BB962C8B-B14F-4D97-AF65-F5344CB8AC3E}">
        <p14:creationId xmlns:p14="http://schemas.microsoft.com/office/powerpoint/2010/main" xmlns="" val="332558768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28596" y="941875"/>
            <a:ext cx="8229600" cy="5374894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/>
          </a:bodyPr>
          <a:lstStyle/>
          <a:p>
            <a:pPr marL="0" lvl="0" indent="0">
              <a:buNone/>
            </a:pP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• </a:t>
            </a: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Назвать как можно больше слов на заданный звук: - </a:t>
            </a:r>
            <a:r>
              <a:rPr lang="ru-RU" sz="2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о-;</a:t>
            </a:r>
          </a:p>
          <a:p>
            <a:pPr marL="0" lvl="0" indent="0">
              <a:buNone/>
            </a:pP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• Назвать как можно больше слов , в составе которых есть данный звук</a:t>
            </a:r>
            <a:r>
              <a:rPr lang="ru-RU" sz="2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: Звук </a:t>
            </a: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 </a:t>
            </a:r>
            <a:r>
              <a:rPr lang="ru-RU" sz="2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-; Звук </a:t>
            </a: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Ж </a:t>
            </a:r>
            <a:r>
              <a:rPr lang="ru-RU" sz="2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–; Определить место звука в слове.</a:t>
            </a:r>
          </a:p>
          <a:p>
            <a:pPr marL="0" lvl="0" indent="0">
              <a:buNone/>
            </a:pP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• Определить, какой звук слышится в начале или в конце слов:  КОТ, ЖУК, СТОЛ</a:t>
            </a:r>
            <a:r>
              <a:rPr lang="ru-RU" sz="2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0" lvl="0" indent="0">
              <a:buNone/>
            </a:pP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• Отгадать, какое слово задумано:</a:t>
            </a:r>
          </a:p>
          <a:p>
            <a:pPr marL="0" lvl="0" indent="0">
              <a:buNone/>
            </a:pP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1. отсутствует 1-й звук: ..</a:t>
            </a:r>
            <a:r>
              <a:rPr lang="ru-RU" sz="20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уба</a:t>
            </a: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..</a:t>
            </a:r>
            <a:r>
              <a:rPr lang="ru-RU" sz="20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ампа</a:t>
            </a: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0" lvl="0" indent="0">
              <a:buNone/>
            </a:pP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2. отсутствует последний звук: ко.., </a:t>
            </a:r>
            <a:r>
              <a:rPr lang="ru-RU" sz="20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сту</a:t>
            </a: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.., </a:t>
            </a:r>
            <a:r>
              <a:rPr lang="ru-RU" sz="20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бан</a:t>
            </a: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.., </a:t>
            </a:r>
            <a:r>
              <a:rPr lang="ru-RU" sz="20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пету</a:t>
            </a: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… </a:t>
            </a:r>
          </a:p>
          <a:p>
            <a:pPr marL="0" lvl="0" indent="0">
              <a:buNone/>
            </a:pP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• </a:t>
            </a:r>
            <a:r>
              <a:rPr lang="ru-RU" sz="2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Отгадать</a:t>
            </a: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какое слово задумано:</a:t>
            </a:r>
          </a:p>
          <a:p>
            <a:pPr marL="0" lvl="0" indent="0">
              <a:buNone/>
            </a:pP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1. отсутствует 1-й звук: ..</a:t>
            </a:r>
            <a:r>
              <a:rPr lang="ru-RU" sz="20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уба</a:t>
            </a: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..</a:t>
            </a:r>
            <a:r>
              <a:rPr lang="ru-RU" sz="20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ампа</a:t>
            </a: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0" lvl="0" indent="0">
              <a:buNone/>
            </a:pP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2. отсутствует последний звук: ко.., </a:t>
            </a:r>
            <a:r>
              <a:rPr lang="ru-RU" sz="20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сту</a:t>
            </a: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.., </a:t>
            </a:r>
            <a:r>
              <a:rPr lang="ru-RU" sz="20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бан</a:t>
            </a: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.., </a:t>
            </a:r>
            <a:r>
              <a:rPr lang="ru-RU" sz="20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пету</a:t>
            </a: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… </a:t>
            </a:r>
          </a:p>
          <a:p>
            <a:pPr marL="0" lvl="0" indent="0">
              <a:buNone/>
            </a:pP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• Составьте как можно больше предложений, используя данные слова:</a:t>
            </a:r>
          </a:p>
          <a:p>
            <a:pPr marL="0" lvl="0" indent="0">
              <a:buNone/>
            </a:pPr>
            <a:r>
              <a:rPr lang="ru-RU" sz="2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Мышка – сыр, Машина – дорога, Девочка – цветок.</a:t>
            </a:r>
          </a:p>
          <a:p>
            <a:pPr marL="0" lvl="0" indent="0">
              <a:buNone/>
            </a:pPr>
            <a:endParaRPr lang="ru-RU" sz="20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endParaRPr lang="ru-RU" sz="20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endParaRPr lang="ru-RU" sz="24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endParaRPr lang="ru-RU" sz="24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endParaRPr lang="ru-RU" sz="24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78" name="Группа 329"/>
          <p:cNvGrpSpPr/>
          <p:nvPr/>
        </p:nvGrpSpPr>
        <p:grpSpPr>
          <a:xfrm rot="1656220">
            <a:off x="-10411" y="124994"/>
            <a:ext cx="1292074" cy="1117143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31" name="Скругленный прямоугольник 330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2" name="Скругленный прямоугольник 331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4" name="Полилиния 333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5" name="Скругленный прямоугольник 33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6" name="Полилиния 335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7" name="Группа 328"/>
          <p:cNvGrpSpPr/>
          <p:nvPr/>
        </p:nvGrpSpPr>
        <p:grpSpPr>
          <a:xfrm rot="19808028">
            <a:off x="7836387" y="350241"/>
            <a:ext cx="1314677" cy="1139768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607857"/>
          </a:xfrm>
        </p:spPr>
        <p:txBody>
          <a:bodyPr>
            <a:noAutofit/>
          </a:bodyPr>
          <a:lstStyle/>
          <a:p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28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32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Игры на развитие фонематической системы языка</a:t>
            </a:r>
            <a:br>
              <a:rPr lang="ru-RU" sz="32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</a:br>
            <a:endParaRPr lang="ru-RU" sz="32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43085095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28596" y="851337"/>
            <a:ext cx="8411926" cy="5639969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/>
          </a:bodyPr>
          <a:lstStyle/>
          <a:p>
            <a:pPr marL="0" lvl="0" indent="0">
              <a:buNone/>
            </a:pP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  Занимаясь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 ребёнком, поддерживайте хорошее, доброе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настроение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наберитесь терпения и не раздражайтесь, далеко не всё будет получаться с первого раза. </a:t>
            </a:r>
            <a:endParaRPr lang="ru-RU" sz="24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Почаще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хвалите ребёнка и радуйтесь вместе с ним каждой, даже самой незначительной, удаче. Ваш доброжелательный настрой - залог успеха.</a:t>
            </a:r>
          </a:p>
          <a:p>
            <a:pPr marL="0" lvl="0" indent="0">
              <a:buNone/>
            </a:pP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 игре обязательно должен присутствовать </a:t>
            </a:r>
            <a:endParaRPr lang="ru-RU" sz="24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элемент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соревнования, </a:t>
            </a:r>
            <a:endParaRPr lang="ru-RU" sz="24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должны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быть награды за успешное </a:t>
            </a:r>
            <a:endParaRPr lang="ru-RU" sz="24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выполнение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упражнений. </a:t>
            </a:r>
          </a:p>
          <a:p>
            <a:pPr marL="0" lvl="0" indent="0">
              <a:buNone/>
            </a:pPr>
            <a:endParaRPr lang="ru-RU" sz="24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568013"/>
          </a:xfrm>
        </p:spPr>
        <p:txBody>
          <a:bodyPr>
            <a:noAutofit/>
          </a:bodyPr>
          <a:lstStyle/>
          <a:p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Советы  логопеда</a:t>
            </a:r>
            <a:endParaRPr lang="ru-RU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6999" y="-32845"/>
            <a:ext cx="1725613" cy="148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6419760" y="3414454"/>
            <a:ext cx="2448687" cy="30907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150075886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323529" y="783905"/>
            <a:ext cx="8609416" cy="5888386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/>
          </a:bodyPr>
          <a:lstStyle/>
          <a:p>
            <a:pPr marL="0" lvl="0" indent="0">
              <a:buNone/>
            </a:pP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</a:t>
            </a:r>
            <a:r>
              <a:rPr lang="ru-RU" sz="24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Самые допускаемые ошибки допускаемые родителями при обучению чтению </a:t>
            </a:r>
          </a:p>
          <a:p>
            <a:pPr lvl="0">
              <a:buFontTx/>
              <a:buChar char="-"/>
            </a:pP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на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протяжении всего периода обучения дома следует называть и звуки, и соответствующие им буквы ОДИНАКОВО – т. е. так, как звучит звук. </a:t>
            </a:r>
            <a:endParaRPr lang="ru-RU" sz="24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Вторая грубая ошибка заключается в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обучении побуквенному чтению.       </a:t>
            </a:r>
          </a:p>
          <a:p>
            <a:pPr marL="0" lvl="0" indent="0">
              <a:buNone/>
            </a:pP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Правильное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чтение –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это чтение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по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слогам.</a:t>
            </a:r>
          </a:p>
          <a:p>
            <a:pPr lvl="0">
              <a:buFontTx/>
              <a:buChar char="-"/>
            </a:pP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важаемые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взрослые: не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смешивайте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endParaRPr lang="ru-RU" sz="24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пожалуйста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понятия    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«звук» и «буква», </a:t>
            </a:r>
            <a:endParaRPr lang="ru-RU" sz="24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когда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учите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ребенка читать </a:t>
            </a:r>
          </a:p>
          <a:p>
            <a:pPr marL="0" lvl="0" indent="0">
              <a:buNone/>
            </a:pPr>
            <a:r>
              <a:rPr lang="ru-RU" sz="24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ЗВУКИ МЫ  СЛЫШИМ И ПРОИЗНОСИМ </a:t>
            </a:r>
          </a:p>
          <a:p>
            <a:pPr marL="0" lvl="0" indent="0">
              <a:buNone/>
            </a:pPr>
            <a:r>
              <a:rPr lang="ru-RU" sz="24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БУКВЫ ВИДИМ И ПИШЕМ.</a:t>
            </a:r>
            <a:endParaRPr lang="ru-RU" sz="24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77" name="Группа 328"/>
          <p:cNvGrpSpPr/>
          <p:nvPr/>
        </p:nvGrpSpPr>
        <p:grpSpPr>
          <a:xfrm rot="19808028">
            <a:off x="7784831" y="37314"/>
            <a:ext cx="1314677" cy="1139768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568013"/>
          </a:xfrm>
        </p:spPr>
        <p:txBody>
          <a:bodyPr>
            <a:noAutofit/>
          </a:bodyPr>
          <a:lstStyle/>
          <a:p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Советы  логопеда</a:t>
            </a:r>
            <a:endParaRPr lang="ru-RU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6999" y="-32845"/>
            <a:ext cx="1725613" cy="148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6697294" y="3323810"/>
            <a:ext cx="2270277" cy="3149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346094352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323529" y="783905"/>
            <a:ext cx="8609416" cy="5888386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/>
          </a:bodyPr>
          <a:lstStyle/>
          <a:p>
            <a:pPr lvl="0">
              <a:buFontTx/>
              <a:buChar char="-"/>
            </a:pP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Разговаривайте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со своим ребенком во время всех видов деятельности, таких как приготовление еды, уборка, одевание-раздевание, игра, прогулка и т.д. Говорите о том, что вы делаете, видите, что делает ребенок, что делают другие люди и что видит ваш ребенок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0" lvl="0" indent="0">
              <a:buNone/>
            </a:pP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- Говорите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используя ПРАВИЛЬНО построенные фразы,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</a:t>
            </a:r>
          </a:p>
          <a:p>
            <a:pPr marL="0" lvl="0" indent="0">
              <a:buNone/>
            </a:pP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предложения.</a:t>
            </a:r>
          </a:p>
          <a:p>
            <a:pPr marL="0" lvl="0" indent="0">
              <a:buNone/>
            </a:pP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- Выдерживайте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временную паузу, чтобы у ребенка была </a:t>
            </a:r>
            <a:endParaRPr lang="ru-RU" sz="24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возможность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говорить и отвечать на вопросы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0" lvl="0" indent="0">
              <a:buNone/>
            </a:pP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- Расскажите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короткий рассказ, историю. Затем помогите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marL="0" lvl="0" indent="0">
              <a:buNone/>
            </a:pP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ребенку </a:t>
            </a: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рассказать эту же историю Вам или кому-нибудь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</a:t>
            </a:r>
          </a:p>
          <a:p>
            <a:pPr marL="0" lvl="0" indent="0">
              <a:buNone/>
            </a:pPr>
            <a:r>
              <a:rPr lang="ru-RU" sz="2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4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еще. </a:t>
            </a:r>
          </a:p>
        </p:txBody>
      </p:sp>
      <p:grpSp>
        <p:nvGrpSpPr>
          <p:cNvPr id="177" name="Группа 328"/>
          <p:cNvGrpSpPr/>
          <p:nvPr/>
        </p:nvGrpSpPr>
        <p:grpSpPr>
          <a:xfrm rot="19808028">
            <a:off x="7784831" y="37314"/>
            <a:ext cx="1314677" cy="1139768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44409" y="243481"/>
            <a:ext cx="8229600" cy="568013"/>
          </a:xfrm>
        </p:spPr>
        <p:txBody>
          <a:bodyPr>
            <a:noAutofit/>
          </a:bodyPr>
          <a:lstStyle/>
          <a:p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Советы  логопеда</a:t>
            </a:r>
            <a:endParaRPr lang="ru-RU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23528" y="1558279"/>
            <a:ext cx="514350" cy="42629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159041467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302390" y="334521"/>
            <a:ext cx="8609416" cy="6092807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/>
          </a:bodyPr>
          <a:lstStyle/>
          <a:p>
            <a:pPr marL="0" lvl="0" indent="0">
              <a:buNone/>
            </a:pPr>
            <a:r>
              <a:rPr lang="ru-RU" sz="20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                                        Используемая литература:</a:t>
            </a:r>
          </a:p>
          <a:p>
            <a:pPr lvl="0">
              <a:buAutoNum type="arabicPeriod"/>
            </a:pPr>
            <a:r>
              <a:rPr lang="ru-RU" sz="1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Основы логопедической работы с детьми: Учебное пособие для логопедов, воспитателей детских садов/Под ред. </a:t>
            </a:r>
            <a:r>
              <a:rPr lang="ru-RU" sz="1600" dirty="0" err="1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д.п.н</a:t>
            </a:r>
            <a:r>
              <a:rPr lang="ru-RU" sz="1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., </a:t>
            </a:r>
            <a:r>
              <a:rPr lang="ru-RU" sz="1600" dirty="0" err="1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проф.Г.В.Чиркиной</a:t>
            </a:r>
            <a:r>
              <a:rPr lang="ru-RU" sz="1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 – 2-е изд., </a:t>
            </a:r>
            <a:r>
              <a:rPr lang="ru-RU" sz="1600" dirty="0" err="1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испр</a:t>
            </a:r>
            <a:r>
              <a:rPr lang="ru-RU" sz="1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.-М.:АРКТИ, 2003.</a:t>
            </a:r>
          </a:p>
          <a:p>
            <a:pPr lvl="0">
              <a:buAutoNum type="arabicPeriod"/>
            </a:pPr>
            <a:r>
              <a:rPr lang="ru-RU" sz="1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Воспитание у детей правильного произношения: Практикум по логопедии. – М.: Просвещение,1989.</a:t>
            </a:r>
          </a:p>
          <a:p>
            <a:pPr lvl="0">
              <a:buAutoNum type="arabicPeriod"/>
            </a:pPr>
            <a:r>
              <a:rPr lang="ru-RU" sz="1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Методика Развития речевого дыхания у дошкольников с нарушениями речи /Под ред. </a:t>
            </a:r>
            <a:r>
              <a:rPr lang="ru-RU" sz="1600" dirty="0" err="1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Л.И.Беляковой</a:t>
            </a:r>
            <a:r>
              <a:rPr lang="ru-RU" sz="1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 – М.: Книголюб, 2004. </a:t>
            </a:r>
          </a:p>
          <a:p>
            <a:pPr lvl="0">
              <a:buAutoNum type="arabicPeriod"/>
            </a:pPr>
            <a:r>
              <a:rPr lang="ru-RU" sz="1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Формирование мелкой моторики рук: Игры и упражнения. –М.: ТЦ Сфера, 2008. </a:t>
            </a:r>
          </a:p>
          <a:p>
            <a:pPr lvl="0">
              <a:buAutoNum type="arabicPeriod"/>
            </a:pPr>
            <a:r>
              <a:rPr lang="ru-RU" sz="1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Савина Л.П. Пальчиковая гимнастика для развития речи дошкольников: Пособие для родителей и педагогов. – М.: ООО «Фирма «Издательство АСТ», 1999.</a:t>
            </a:r>
          </a:p>
          <a:p>
            <a:pPr lvl="0">
              <a:buAutoNum type="arabicPeriod"/>
            </a:pPr>
            <a:r>
              <a:rPr lang="ru-RU" sz="1600" dirty="0" err="1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Косинова</a:t>
            </a:r>
            <a:r>
              <a:rPr lang="ru-RU" sz="1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Е.М. Уроки логопеда. Игры для развития речи. Издательство «</a:t>
            </a:r>
            <a:r>
              <a:rPr lang="ru-RU" sz="1600" dirty="0" err="1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Эксмо</a:t>
            </a:r>
            <a:r>
              <a:rPr lang="ru-RU" sz="1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», 2010.</a:t>
            </a:r>
          </a:p>
          <a:p>
            <a:pPr marL="0" lvl="0" indent="0">
              <a:buNone/>
            </a:pPr>
            <a:endParaRPr lang="ru-RU" sz="20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20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Все фотографии публикуются с согласия законных представителей детей.</a:t>
            </a:r>
          </a:p>
          <a:p>
            <a:pPr marL="0" lvl="0" indent="0">
              <a:buNone/>
            </a:pPr>
            <a:r>
              <a:rPr lang="ru-RU" sz="6000" b="1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Спасибо за внимание!</a:t>
            </a:r>
          </a:p>
          <a:p>
            <a:pPr marL="0" lvl="0" indent="0">
              <a:buNone/>
            </a:pPr>
            <a:r>
              <a:rPr lang="ru-RU" sz="18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18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endParaRPr lang="ru-RU" sz="18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77" name="Группа 328"/>
          <p:cNvGrpSpPr/>
          <p:nvPr/>
        </p:nvGrpSpPr>
        <p:grpSpPr>
          <a:xfrm rot="19808028">
            <a:off x="7784831" y="37314"/>
            <a:ext cx="1314677" cy="1139768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xmlns="" val="344907712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5" name="Группа 278"/>
          <p:cNvGrpSpPr/>
          <p:nvPr/>
        </p:nvGrpSpPr>
        <p:grpSpPr>
          <a:xfrm rot="988095">
            <a:off x="1343029" y="5845228"/>
            <a:ext cx="997933" cy="547800"/>
            <a:chOff x="436951" y="5641059"/>
            <a:chExt cx="1097712" cy="547800"/>
          </a:xfrm>
        </p:grpSpPr>
        <p:sp>
          <p:nvSpPr>
            <p:cNvPr id="273" name="Полилиния 272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4" name="Полилиния 273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5" name="Полилиния 274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6" name="Полилиния 275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59" name="Группа 270"/>
            <p:cNvGrpSpPr/>
            <p:nvPr/>
          </p:nvGrpSpPr>
          <p:grpSpPr>
            <a:xfrm rot="6409287">
              <a:off x="722586" y="5922491"/>
              <a:ext cx="464351" cy="68385"/>
              <a:chOff x="714348" y="5857885"/>
              <a:chExt cx="464351" cy="142883"/>
            </a:xfrm>
          </p:grpSpPr>
          <p:sp>
            <p:nvSpPr>
              <p:cNvPr id="259" name="Овал 258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0" name="Овал 259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1" name="Овал 260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2" name="Овал 261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Овал 262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Овал 263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5" name="Овал 264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6" name="Овал 265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7" name="Овал 266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8" name="Овал 267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9" name="Овал 268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0" name="Овал 269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77" name="Овал 276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8" name="Овал 277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63" name="Группа 279"/>
          <p:cNvGrpSpPr/>
          <p:nvPr/>
        </p:nvGrpSpPr>
        <p:grpSpPr>
          <a:xfrm rot="19137872">
            <a:off x="3343344" y="5760989"/>
            <a:ext cx="997933" cy="547800"/>
            <a:chOff x="436951" y="5641059"/>
            <a:chExt cx="1097712" cy="547800"/>
          </a:xfrm>
        </p:grpSpPr>
        <p:sp>
          <p:nvSpPr>
            <p:cNvPr id="281" name="Полилиния 28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Полилиния 28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67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288" name="Овал 28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9" name="Овал 28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0" name="Овал 28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1" name="Овал 29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2" name="Овал 29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3" name="Овал 29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4" name="Овал 29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5" name="Овал 29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6" name="Овал 29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7" name="Овал 29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8" name="Овал 29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9" name="Овал 29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86" name="Овал 28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7" name="Овал 28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aphicFrame>
        <p:nvGraphicFramePr>
          <p:cNvPr id="225" name="Объект 22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xmlns="" val="1212234348"/>
              </p:ext>
            </p:extLst>
          </p:nvPr>
        </p:nvGraphicFramePr>
        <p:xfrm>
          <a:off x="432078" y="377787"/>
          <a:ext cx="8408444" cy="593898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226" name="Заголовок 225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dirty="0"/>
              <a:t/>
            </a:r>
            <a:br>
              <a:rPr lang="ru-RU" dirty="0"/>
            </a:b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xmlns="" val="97601012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28596" y="1608736"/>
            <a:ext cx="8229600" cy="4708033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25000" lnSpcReduction="20000"/>
          </a:bodyPr>
          <a:lstStyle/>
          <a:p>
            <a:pPr lvl="0">
              <a:buFontTx/>
              <a:buChar char="-"/>
            </a:pPr>
            <a:r>
              <a:rPr lang="ru-RU" sz="9600" b="1" i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внутриутробная гипоксия; </a:t>
            </a:r>
            <a:endParaRPr lang="ru-RU" sz="9600" b="1" i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r>
              <a:rPr lang="ru-RU" sz="9600" b="1" i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токсикоз (не зависимо от срока беременности);</a:t>
            </a:r>
            <a:endParaRPr lang="ru-RU" sz="9600" b="1" i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r>
              <a:rPr lang="ru-RU" sz="9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угроза выкидыша </a:t>
            </a:r>
            <a:r>
              <a:rPr lang="ru-RU" sz="9600" b="1" i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</a:t>
            </a:r>
            <a:endParaRPr lang="ru-RU" sz="9600" b="1" i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r>
              <a:rPr lang="ru-RU" sz="9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соматические и инфекционные заболевания </a:t>
            </a:r>
            <a:r>
              <a:rPr lang="ru-RU" sz="9600" b="1" i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матери; </a:t>
            </a:r>
            <a:endParaRPr lang="ru-RU" sz="9600" b="1" i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r>
              <a:rPr lang="ru-RU" sz="9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к</a:t>
            </a:r>
            <a:r>
              <a:rPr lang="ru-RU" sz="9600" b="1" i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урение, алкоголь;</a:t>
            </a:r>
          </a:p>
          <a:p>
            <a:pPr lvl="0">
              <a:buFontTx/>
              <a:buChar char="-"/>
            </a:pPr>
            <a:r>
              <a:rPr lang="ru-RU" sz="9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а</a:t>
            </a:r>
            <a:r>
              <a:rPr lang="ru-RU" sz="9600" b="1" i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ллергия матери;</a:t>
            </a:r>
            <a:endParaRPr lang="ru-RU" sz="9600" b="1" i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r>
              <a:rPr lang="ru-RU" sz="9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работа на вредном </a:t>
            </a:r>
            <a:r>
              <a:rPr lang="ru-RU" sz="9600" b="1" i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производстве; </a:t>
            </a:r>
            <a:endParaRPr lang="ru-RU" sz="9600" b="1" i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r>
              <a:rPr lang="ru-RU" sz="9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стресс, который испытывает будущая </a:t>
            </a:r>
            <a:r>
              <a:rPr lang="ru-RU" sz="9600" b="1" i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мама;</a:t>
            </a:r>
            <a:endParaRPr lang="ru-RU" sz="9600" b="1" i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r>
              <a:rPr lang="ru-RU" sz="9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неблагоприятные роды и их последствия (асфиксия, низкая масса тела новорожденного, низкий балл по шкале </a:t>
            </a:r>
            <a:r>
              <a:rPr lang="ru-RU" sz="9600" b="1" i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Апгар</a:t>
            </a:r>
            <a:r>
              <a:rPr lang="ru-RU" sz="9600" b="1" i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);</a:t>
            </a:r>
            <a:endParaRPr lang="ru-RU" sz="9600" b="1" i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r>
              <a:rPr lang="ru-RU" sz="9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</a:t>
            </a:r>
            <a:r>
              <a:rPr lang="ru-RU" sz="9600" b="1" i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тягощенная наследственность (диабет, гипертония и др.)</a:t>
            </a:r>
            <a:endParaRPr lang="ru-RU" sz="9600" b="1" i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marL="0" indent="0" algn="just">
              <a:buNone/>
            </a:pPr>
            <a:endParaRPr lang="ru-RU" sz="96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96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</a:t>
            </a: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902619"/>
          </a:xfrm>
        </p:spPr>
        <p:txBody>
          <a:bodyPr>
            <a:normAutofit fontScale="90000"/>
          </a:bodyPr>
          <a:lstStyle/>
          <a:p>
            <a:r>
              <a:rPr lang="ru-RU" sz="3200" b="1" dirty="0" smtClean="0"/>
              <a:t/>
            </a:r>
            <a:br>
              <a:rPr lang="ru-RU" sz="3200" b="1" dirty="0" smtClean="0"/>
            </a:br>
            <a:r>
              <a:rPr lang="ru-RU" sz="40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Внутренние</a:t>
            </a:r>
            <a:r>
              <a:rPr lang="ru-RU" sz="32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40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факторы</a:t>
            </a:r>
            <a:r>
              <a:rPr lang="ru-RU" sz="32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200" dirty="0" smtClean="0"/>
              <a:t/>
            </a:r>
            <a:br>
              <a:rPr lang="ru-RU" sz="1200" dirty="0" smtClean="0"/>
            </a:b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(Внутриутробная патология обусловлена воздействием на плод вредоносных факторов во время беременности, родов и в первые дни после </a:t>
            </a:r>
            <a:r>
              <a:rPr lang="ru-RU" sz="2200" dirty="0" smtClean="0">
                <a:latin typeface="Times New Roman" pitchFamily="18" charset="0"/>
                <a:cs typeface="Times New Roman" pitchFamily="18" charset="0"/>
              </a:rPr>
              <a:t>рождения)</a:t>
            </a:r>
            <a:r>
              <a:rPr lang="ru-RU" sz="2200" dirty="0" smtClean="0"/>
              <a:t/>
            </a:r>
            <a:br>
              <a:rPr lang="ru-RU" sz="2200" dirty="0" smtClean="0"/>
            </a:br>
            <a:endParaRPr lang="ru-RU" sz="2200" b="1" dirty="0"/>
          </a:p>
        </p:txBody>
      </p:sp>
    </p:spTree>
    <p:extLst>
      <p:ext uri="{BB962C8B-B14F-4D97-AF65-F5344CB8AC3E}">
        <p14:creationId xmlns:p14="http://schemas.microsoft.com/office/powerpoint/2010/main" xmlns="" val="180024876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28596" y="953933"/>
            <a:ext cx="8229600" cy="5362836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25000" lnSpcReduction="20000"/>
          </a:bodyPr>
          <a:lstStyle/>
          <a:p>
            <a:pPr lvl="0">
              <a:buFontTx/>
              <a:buChar char="-"/>
            </a:pPr>
            <a:r>
              <a:rPr lang="ru-RU" sz="9600" b="1" i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заболевания</a:t>
            </a:r>
            <a:r>
              <a:rPr lang="ru-RU" sz="9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перенесенные ребенком в первые годы жизни (инфекционно-вирусные, </a:t>
            </a:r>
            <a:r>
              <a:rPr lang="ru-RU" sz="9600" b="1" i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нейроинфекции</a:t>
            </a:r>
            <a:r>
              <a:rPr lang="ru-RU" sz="9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травмы и ушибы головного мозга, травмы лицевого скелета, длительные простудные </a:t>
            </a:r>
            <a:r>
              <a:rPr lang="ru-RU" sz="9600" b="1" i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заболевания);</a:t>
            </a:r>
          </a:p>
          <a:p>
            <a:pPr lvl="0">
              <a:buFontTx/>
              <a:buChar char="-"/>
            </a:pPr>
            <a:r>
              <a:rPr lang="ru-RU" sz="9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общая физическая слабость организма, незрелость, обусловленная недоношенностью, рахит. Различные нарушения обмена </a:t>
            </a:r>
            <a:r>
              <a:rPr lang="ru-RU" sz="9600" b="1" i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веществ</a:t>
            </a:r>
            <a:r>
              <a:rPr lang="ru-RU" sz="9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</a:t>
            </a:r>
            <a:endParaRPr lang="ru-RU" sz="9600" b="1" i="1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r>
              <a:rPr lang="ru-RU" sz="9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неправильная  речь взрослых (заикание,  нечеткость произношения, нарушение темпа речи);</a:t>
            </a:r>
          </a:p>
          <a:p>
            <a:pPr lvl="0">
              <a:buFontTx/>
              <a:buChar char="-"/>
            </a:pPr>
            <a:r>
              <a:rPr lang="ru-RU" sz="9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различные психические травмы (испуг, переживание в связи с разлукой с близкими людьми, длительная психотравмирующая ситуация в семье);</a:t>
            </a:r>
          </a:p>
          <a:p>
            <a:pPr lvl="0">
              <a:buFontTx/>
              <a:buChar char="-"/>
            </a:pPr>
            <a:r>
              <a:rPr lang="ru-RU" sz="9600" b="1" i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отсутствие</a:t>
            </a:r>
            <a:r>
              <a:rPr lang="ru-RU" sz="9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недостаток </a:t>
            </a:r>
            <a:r>
              <a:rPr lang="ru-RU" sz="9600" b="1" i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речевого </a:t>
            </a:r>
            <a:r>
              <a:rPr lang="ru-RU" sz="9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окружения, общения, эмоционального контакта ребенка с взрослыми. </a:t>
            </a: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marL="0" lvl="0" indent="0">
              <a:buNone/>
            </a:pPr>
            <a:r>
              <a:rPr lang="ru-RU" sz="9600" b="1" i="1" dirty="0">
                <a:solidFill>
                  <a:prstClr val="black"/>
                </a:solidFill>
              </a:rPr>
              <a:t> </a:t>
            </a:r>
          </a:p>
          <a:p>
            <a:pPr marL="0" lvl="0" indent="0">
              <a:buNone/>
            </a:pPr>
            <a:r>
              <a:rPr lang="ru-RU" sz="9600" b="1" i="1" dirty="0">
                <a:solidFill>
                  <a:prstClr val="black"/>
                </a:solidFill>
              </a:rPr>
              <a:t> </a:t>
            </a:r>
          </a:p>
          <a:p>
            <a:pPr marL="0" lvl="0" indent="0">
              <a:buNone/>
            </a:pPr>
            <a:r>
              <a:rPr lang="ru-RU" sz="7000" b="1" i="1" dirty="0">
                <a:solidFill>
                  <a:prstClr val="black"/>
                </a:solidFill>
              </a:rPr>
              <a:t> </a:t>
            </a:r>
          </a:p>
          <a:p>
            <a:pPr lvl="0">
              <a:buFontTx/>
              <a:buChar char="-"/>
            </a:pPr>
            <a:endParaRPr lang="ru-RU" sz="7000" b="1" i="1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7000" b="1" i="1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5100" b="1" i="1" dirty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marL="0" indent="0" algn="just">
              <a:buNone/>
            </a:pPr>
            <a:endParaRPr lang="ru-RU" sz="96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96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</a:t>
            </a: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178" name="Группа 329"/>
          <p:cNvGrpSpPr/>
          <p:nvPr/>
        </p:nvGrpSpPr>
        <p:grpSpPr>
          <a:xfrm rot="834983">
            <a:off x="209595" y="128142"/>
            <a:ext cx="1292074" cy="1117143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31" name="Скругленный прямоугольник 330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2" name="Скругленный прямоугольник 331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4" name="Полилиния 333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5" name="Скругленный прямоугольник 33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6" name="Полилиния 335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7" name="Группа 328"/>
          <p:cNvGrpSpPr/>
          <p:nvPr/>
        </p:nvGrpSpPr>
        <p:grpSpPr>
          <a:xfrm rot="19808028">
            <a:off x="7768884" y="251654"/>
            <a:ext cx="1314677" cy="1139768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679295"/>
          </a:xfrm>
        </p:spPr>
        <p:txBody>
          <a:bodyPr>
            <a:normAutofit/>
          </a:bodyPr>
          <a:lstStyle/>
          <a:p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Внешние  факторы</a:t>
            </a:r>
            <a:endParaRPr lang="ru-RU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54870600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28596" y="953933"/>
            <a:ext cx="8229600" cy="5362836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25000" lnSpcReduction="20000"/>
          </a:bodyPr>
          <a:lstStyle/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r>
              <a:rPr lang="ru-RU" sz="9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Фонетико-фонематическое недоразвитие (ФФН) </a:t>
            </a:r>
            <a:r>
              <a:rPr lang="ru-RU" sz="9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—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это нарушение процесса формирования произносительной системы родного языка у детей с различными речевыми расстройствами вследствие дефектов восприятия и произношения </a:t>
            </a: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фонем.</a:t>
            </a:r>
          </a:p>
          <a:p>
            <a:pPr marL="0" lvl="0" indent="0">
              <a:buNone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9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</a:t>
            </a:r>
            <a:r>
              <a:rPr lang="ru-RU" sz="9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ожет </a:t>
            </a:r>
            <a:r>
              <a:rPr lang="ru-RU" sz="9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быть выражена в речи </a:t>
            </a:r>
            <a:r>
              <a:rPr lang="ru-RU" sz="96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marL="0" lvl="0" indent="0">
              <a:buNone/>
            </a:pPr>
            <a:endParaRPr lang="ru-RU" sz="9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• заменой звуков более простыми по артикуляции;</a:t>
            </a: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• трудностями различения звуков;</a:t>
            </a: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</a:t>
            </a:r>
          </a:p>
          <a:p>
            <a:pPr marL="0" lvl="0" indent="0">
              <a:buNone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marL="0" lvl="0" indent="0">
              <a:buNone/>
            </a:pPr>
            <a:r>
              <a:rPr lang="ru-RU" sz="9600" b="1" i="1" dirty="0">
                <a:solidFill>
                  <a:prstClr val="black"/>
                </a:solidFill>
              </a:rPr>
              <a:t> </a:t>
            </a:r>
          </a:p>
          <a:p>
            <a:pPr marL="0" lvl="0" indent="0">
              <a:buNone/>
            </a:pPr>
            <a:r>
              <a:rPr lang="ru-RU" sz="9600" b="1" i="1" dirty="0">
                <a:solidFill>
                  <a:prstClr val="black"/>
                </a:solidFill>
              </a:rPr>
              <a:t> </a:t>
            </a:r>
          </a:p>
          <a:p>
            <a:pPr marL="0" lvl="0" indent="0">
              <a:buNone/>
            </a:pPr>
            <a:r>
              <a:rPr lang="ru-RU" sz="7000" b="1" i="1" dirty="0">
                <a:solidFill>
                  <a:prstClr val="black"/>
                </a:solidFill>
              </a:rPr>
              <a:t> </a:t>
            </a:r>
          </a:p>
          <a:p>
            <a:pPr lvl="0">
              <a:buFontTx/>
              <a:buChar char="-"/>
            </a:pPr>
            <a:endParaRPr lang="ru-RU" sz="7000" b="1" i="1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7000" b="1" i="1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5100" b="1" i="1" dirty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marL="0" indent="0" algn="just">
              <a:buNone/>
            </a:pPr>
            <a:endParaRPr lang="ru-RU" sz="96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96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</a:t>
            </a: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178" name="Группа 329"/>
          <p:cNvGrpSpPr/>
          <p:nvPr/>
        </p:nvGrpSpPr>
        <p:grpSpPr>
          <a:xfrm rot="834983">
            <a:off x="209595" y="128142"/>
            <a:ext cx="1292074" cy="1117143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31" name="Скругленный прямоугольник 330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2" name="Скругленный прямоугольник 331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4" name="Полилиния 333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5" name="Скругленный прямоугольник 33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6" name="Полилиния 335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7" name="Группа 328"/>
          <p:cNvGrpSpPr/>
          <p:nvPr/>
        </p:nvGrpSpPr>
        <p:grpSpPr>
          <a:xfrm rot="19808028">
            <a:off x="7768884" y="251654"/>
            <a:ext cx="1314677" cy="1139768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679295"/>
          </a:xfrm>
        </p:spPr>
        <p:txBody>
          <a:bodyPr>
            <a:normAutofit/>
          </a:bodyPr>
          <a:lstStyle/>
          <a:p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Виды речевых нарушений</a:t>
            </a:r>
            <a:endParaRPr lang="ru-RU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25253325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88833"/>
            </a:gs>
            <a:gs pos="39999">
              <a:srgbClr val="92D050"/>
            </a:gs>
            <a:gs pos="100000">
              <a:srgbClr val="FFFF00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89"/>
          <p:cNvGrpSpPr/>
          <p:nvPr/>
        </p:nvGrpSpPr>
        <p:grpSpPr>
          <a:xfrm>
            <a:off x="4071934" y="5286388"/>
            <a:ext cx="216000" cy="216000"/>
            <a:chOff x="1059633" y="4631541"/>
            <a:chExt cx="311951" cy="314332"/>
          </a:xfrm>
        </p:grpSpPr>
        <p:sp>
          <p:nvSpPr>
            <p:cNvPr id="89" name="Овал 88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Овал 87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Полилиния 85"/>
          <p:cNvSpPr/>
          <p:nvPr/>
        </p:nvSpPr>
        <p:spPr>
          <a:xfrm rot="19618357">
            <a:off x="3090494" y="2753421"/>
            <a:ext cx="2090762" cy="5113141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2454247 w 2454247"/>
              <a:gd name="connsiteY0" fmla="*/ 5465379 h 5465379"/>
              <a:gd name="connsiteX1" fmla="*/ 814633 w 2454247"/>
              <a:gd name="connsiteY1" fmla="*/ 0 h 5465379"/>
              <a:gd name="connsiteX2" fmla="*/ 1552296 w 2454247"/>
              <a:gd name="connsiteY2" fmla="*/ 4985064 h 5465379"/>
              <a:gd name="connsiteX3" fmla="*/ 2454247 w 2454247"/>
              <a:gd name="connsiteY3" fmla="*/ 5465379 h 5465379"/>
              <a:gd name="connsiteX0" fmla="*/ 1819550 w 1819549"/>
              <a:gd name="connsiteY0" fmla="*/ 5113141 h 5113141"/>
              <a:gd name="connsiteX1" fmla="*/ 878961 w 1819549"/>
              <a:gd name="connsiteY1" fmla="*/ 0 h 5113141"/>
              <a:gd name="connsiteX2" fmla="*/ 1616624 w 1819549"/>
              <a:gd name="connsiteY2" fmla="*/ 4985064 h 5113141"/>
              <a:gd name="connsiteX3" fmla="*/ 1819550 w 1819549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222 w 1755222"/>
              <a:gd name="connsiteY0" fmla="*/ 5113141 h 5113141"/>
              <a:gd name="connsiteX1" fmla="*/ 814633 w 1755222"/>
              <a:gd name="connsiteY1" fmla="*/ 0 h 5113141"/>
              <a:gd name="connsiteX2" fmla="*/ 1552296 w 1755222"/>
              <a:gd name="connsiteY2" fmla="*/ 4985064 h 5113141"/>
              <a:gd name="connsiteX3" fmla="*/ 1755222 w 1755222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  <a:gd name="connsiteX0" fmla="*/ 1755932 w 1805883"/>
              <a:gd name="connsiteY0" fmla="*/ 5113141 h 5113141"/>
              <a:gd name="connsiteX1" fmla="*/ 815343 w 1805883"/>
              <a:gd name="connsiteY1" fmla="*/ 0 h 5113141"/>
              <a:gd name="connsiteX2" fmla="*/ 1553006 w 1805883"/>
              <a:gd name="connsiteY2" fmla="*/ 4985064 h 5113141"/>
              <a:gd name="connsiteX3" fmla="*/ 1755932 w 1805883"/>
              <a:gd name="connsiteY3" fmla="*/ 5113141 h 5113141"/>
              <a:gd name="connsiteX0" fmla="*/ 1755932 w 1755932"/>
              <a:gd name="connsiteY0" fmla="*/ 5113141 h 5113141"/>
              <a:gd name="connsiteX1" fmla="*/ 815343 w 1755932"/>
              <a:gd name="connsiteY1" fmla="*/ 0 h 5113141"/>
              <a:gd name="connsiteX2" fmla="*/ 1553006 w 1755932"/>
              <a:gd name="connsiteY2" fmla="*/ 4985064 h 5113141"/>
              <a:gd name="connsiteX3" fmla="*/ 1755932 w 1755932"/>
              <a:gd name="connsiteY3" fmla="*/ 5113141 h 511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5932" h="5113141">
                <a:moveTo>
                  <a:pt x="1755932" y="5113141"/>
                </a:moveTo>
                <a:cubicBezTo>
                  <a:pt x="0" y="3027674"/>
                  <a:pt x="1516251" y="300543"/>
                  <a:pt x="815343" y="0"/>
                </a:cubicBezTo>
                <a:cubicBezTo>
                  <a:pt x="1624576" y="821184"/>
                  <a:pt x="710" y="3307093"/>
                  <a:pt x="1553006" y="4985064"/>
                </a:cubicBezTo>
                <a:lnTo>
                  <a:pt x="1755932" y="5113141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5" name="Полилиния 84"/>
          <p:cNvSpPr/>
          <p:nvPr/>
        </p:nvSpPr>
        <p:spPr>
          <a:xfrm>
            <a:off x="6535204" y="1392621"/>
            <a:ext cx="1819550" cy="5465379"/>
          </a:xfrm>
          <a:custGeom>
            <a:avLst/>
            <a:gdLst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639614 w 1639614"/>
              <a:gd name="connsiteY0" fmla="*/ 5465379 h 5465379"/>
              <a:gd name="connsiteX1" fmla="*/ 0 w 1639614"/>
              <a:gd name="connsiteY1" fmla="*/ 0 h 5465379"/>
              <a:gd name="connsiteX2" fmla="*/ 1387365 w 1639614"/>
              <a:gd name="connsiteY2" fmla="*/ 5465379 h 5465379"/>
              <a:gd name="connsiteX3" fmla="*/ 1639614 w 1639614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81927 w 1981927"/>
              <a:gd name="connsiteY0" fmla="*/ 5465379 h 5465379"/>
              <a:gd name="connsiteX1" fmla="*/ 342313 w 1981927"/>
              <a:gd name="connsiteY1" fmla="*/ 0 h 5465379"/>
              <a:gd name="connsiteX2" fmla="*/ 1729678 w 1981927"/>
              <a:gd name="connsiteY2" fmla="*/ 5465379 h 5465379"/>
              <a:gd name="connsiteX3" fmla="*/ 1981927 w 1981927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2030566 w 2030566"/>
              <a:gd name="connsiteY0" fmla="*/ 5465379 h 5465379"/>
              <a:gd name="connsiteX1" fmla="*/ 390952 w 2030566"/>
              <a:gd name="connsiteY1" fmla="*/ 0 h 5465379"/>
              <a:gd name="connsiteX2" fmla="*/ 1778317 w 2030566"/>
              <a:gd name="connsiteY2" fmla="*/ 5465379 h 5465379"/>
              <a:gd name="connsiteX3" fmla="*/ 2030566 w 203056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905186 w 1905186"/>
              <a:gd name="connsiteY0" fmla="*/ 5465379 h 5465379"/>
              <a:gd name="connsiteX1" fmla="*/ 265572 w 1905186"/>
              <a:gd name="connsiteY1" fmla="*/ 0 h 5465379"/>
              <a:gd name="connsiteX2" fmla="*/ 1652937 w 1905186"/>
              <a:gd name="connsiteY2" fmla="*/ 5465379 h 5465379"/>
              <a:gd name="connsiteX3" fmla="*/ 1905186 w 1905186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  <a:gd name="connsiteX0" fmla="*/ 1819550 w 1819550"/>
              <a:gd name="connsiteY0" fmla="*/ 5465379 h 5465379"/>
              <a:gd name="connsiteX1" fmla="*/ 179936 w 1819550"/>
              <a:gd name="connsiteY1" fmla="*/ 0 h 5465379"/>
              <a:gd name="connsiteX2" fmla="*/ 1567301 w 1819550"/>
              <a:gd name="connsiteY2" fmla="*/ 5465379 h 5465379"/>
              <a:gd name="connsiteX3" fmla="*/ 1819550 w 1819550"/>
              <a:gd name="connsiteY3" fmla="*/ 5465379 h 546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550" h="5465379">
                <a:moveTo>
                  <a:pt x="1819550" y="5465379"/>
                </a:moveTo>
                <a:cubicBezTo>
                  <a:pt x="0" y="3487655"/>
                  <a:pt x="1046507" y="337878"/>
                  <a:pt x="179936" y="0"/>
                </a:cubicBezTo>
                <a:cubicBezTo>
                  <a:pt x="989169" y="821184"/>
                  <a:pt x="15005" y="3787408"/>
                  <a:pt x="1567301" y="5465379"/>
                </a:cubicBezTo>
                <a:lnTo>
                  <a:pt x="1819550" y="5465379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>
            <a:off x="5695605" y="851338"/>
            <a:ext cx="3405676" cy="6001407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248699"/>
              <a:gd name="connsiteY0" fmla="*/ 5990896 h 6001407"/>
              <a:gd name="connsiteX1" fmla="*/ 589582 w 3248699"/>
              <a:gd name="connsiteY1" fmla="*/ 0 h 6001407"/>
              <a:gd name="connsiteX2" fmla="*/ 3248699 w 3248699"/>
              <a:gd name="connsiteY2" fmla="*/ 6001407 h 6001407"/>
              <a:gd name="connsiteX3" fmla="*/ 2796755 w 3248699"/>
              <a:gd name="connsiteY3" fmla="*/ 5990896 h 6001407"/>
              <a:gd name="connsiteX0" fmla="*/ 2796755 w 3405676"/>
              <a:gd name="connsiteY0" fmla="*/ 5990896 h 6001407"/>
              <a:gd name="connsiteX1" fmla="*/ 589582 w 3405676"/>
              <a:gd name="connsiteY1" fmla="*/ 0 h 6001407"/>
              <a:gd name="connsiteX2" fmla="*/ 3248699 w 3405676"/>
              <a:gd name="connsiteY2" fmla="*/ 6001407 h 6001407"/>
              <a:gd name="connsiteX3" fmla="*/ 2796755 w 3405676"/>
              <a:gd name="connsiteY3" fmla="*/ 5990896 h 600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5676" h="6001407">
                <a:moveTo>
                  <a:pt x="2796755" y="5990896"/>
                </a:moveTo>
                <a:cubicBezTo>
                  <a:pt x="3405676" y="3800630"/>
                  <a:pt x="0" y="2197979"/>
                  <a:pt x="589582" y="0"/>
                </a:cubicBezTo>
                <a:cubicBezTo>
                  <a:pt x="196958" y="2159442"/>
                  <a:pt x="3202637" y="3263233"/>
                  <a:pt x="3248699" y="6001407"/>
                </a:cubicBezTo>
                <a:lnTo>
                  <a:pt x="2796755" y="5990896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sp>
        <p:nvSpPr>
          <p:cNvPr id="81" name="Полилиния 80"/>
          <p:cNvSpPr/>
          <p:nvPr/>
        </p:nvSpPr>
        <p:spPr>
          <a:xfrm>
            <a:off x="2000200" y="2285329"/>
            <a:ext cx="4802289" cy="4572671"/>
          </a:xfrm>
          <a:custGeom>
            <a:avLst/>
            <a:gdLst>
              <a:gd name="connsiteX0" fmla="*/ 2207173 w 2659117"/>
              <a:gd name="connsiteY0" fmla="*/ 5990896 h 6001407"/>
              <a:gd name="connsiteX1" fmla="*/ 0 w 2659117"/>
              <a:gd name="connsiteY1" fmla="*/ 0 h 6001407"/>
              <a:gd name="connsiteX2" fmla="*/ 2659117 w 2659117"/>
              <a:gd name="connsiteY2" fmla="*/ 6001407 h 6001407"/>
              <a:gd name="connsiteX3" fmla="*/ 2207173 w 2659117"/>
              <a:gd name="connsiteY3" fmla="*/ 5990896 h 6001407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  <a:gd name="connsiteX0" fmla="*/ 4350345 w 4802289"/>
              <a:gd name="connsiteY0" fmla="*/ 4562160 h 4572671"/>
              <a:gd name="connsiteX1" fmla="*/ 0 w 4802289"/>
              <a:gd name="connsiteY1" fmla="*/ 0 h 4572671"/>
              <a:gd name="connsiteX2" fmla="*/ 4802289 w 4802289"/>
              <a:gd name="connsiteY2" fmla="*/ 4572671 h 4572671"/>
              <a:gd name="connsiteX3" fmla="*/ 4350345 w 4802289"/>
              <a:gd name="connsiteY3" fmla="*/ 4562160 h 457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289" h="4572671">
                <a:moveTo>
                  <a:pt x="4350345" y="4562160"/>
                </a:moveTo>
                <a:cubicBezTo>
                  <a:pt x="4413881" y="2211438"/>
                  <a:pt x="692885" y="3475313"/>
                  <a:pt x="0" y="0"/>
                </a:cubicBezTo>
                <a:cubicBezTo>
                  <a:pt x="1360674" y="3445151"/>
                  <a:pt x="4355853" y="1724459"/>
                  <a:pt x="4802289" y="4572671"/>
                </a:cubicBezTo>
                <a:lnTo>
                  <a:pt x="4350345" y="456216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>
            <a:outerShdw blurRad="266700" algn="ctr" rotWithShape="0">
              <a:schemeClr val="bg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outerShdw algn="ctr" rotWithShape="0">
                  <a:schemeClr val="bg1"/>
                </a:outerShdw>
              </a:effectLst>
            </a:endParaRPr>
          </a:p>
        </p:txBody>
      </p:sp>
      <p:grpSp>
        <p:nvGrpSpPr>
          <p:cNvPr id="14" name="Группа 78"/>
          <p:cNvGrpSpPr/>
          <p:nvPr/>
        </p:nvGrpSpPr>
        <p:grpSpPr>
          <a:xfrm>
            <a:off x="3869393" y="3571876"/>
            <a:ext cx="5274607" cy="3563339"/>
            <a:chOff x="3381333" y="3241144"/>
            <a:chExt cx="5274607" cy="3563339"/>
          </a:xfrm>
          <a:effectLst>
            <a:outerShdw blurRad="304800" sx="102000" sy="102000" algn="ctr" rotWithShape="0">
              <a:srgbClr val="465723"/>
            </a:outerShdw>
          </a:effectLst>
        </p:grpSpPr>
        <p:sp>
          <p:nvSpPr>
            <p:cNvPr id="70" name="Полилиния 69"/>
            <p:cNvSpPr/>
            <p:nvPr/>
          </p:nvSpPr>
          <p:spPr>
            <a:xfrm>
              <a:off x="7626073" y="5500702"/>
              <a:ext cx="172643" cy="1169442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79" h="2667000">
                  <a:moveTo>
                    <a:pt x="17729" y="0"/>
                  </a:moveTo>
                  <a:cubicBezTo>
                    <a:pt x="121975" y="331258"/>
                    <a:pt x="0" y="873037"/>
                    <a:pt x="19315" y="1194770"/>
                  </a:cubicBezTo>
                  <a:cubicBezTo>
                    <a:pt x="38630" y="1516503"/>
                    <a:pt x="128055" y="1685028"/>
                    <a:pt x="133617" y="1930400"/>
                  </a:cubicBezTo>
                  <a:cubicBezTo>
                    <a:pt x="139179" y="2175772"/>
                    <a:pt x="52685" y="2667000"/>
                    <a:pt x="52685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>
              <a:off x="6732870" y="5214950"/>
              <a:ext cx="137152" cy="145519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140000">
              <a:off x="6318801" y="6152204"/>
              <a:ext cx="161742" cy="652279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646033" flipH="1">
              <a:off x="3730591" y="6021663"/>
              <a:ext cx="102867" cy="662007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>
              <a:off x="5715008" y="4857760"/>
              <a:ext cx="104246" cy="1809744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5344906" y="5715016"/>
              <a:ext cx="45719" cy="955128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46" h="2667000">
                  <a:moveTo>
                    <a:pt x="0" y="0"/>
                  </a:moveTo>
                  <a:cubicBezTo>
                    <a:pt x="104246" y="331258"/>
                    <a:pt x="65589" y="873037"/>
                    <a:pt x="72992" y="1194770"/>
                  </a:cubicBezTo>
                  <a:cubicBezTo>
                    <a:pt x="80395" y="1516503"/>
                    <a:pt x="50757" y="1685028"/>
                    <a:pt x="44418" y="1930400"/>
                  </a:cubicBezTo>
                  <a:cubicBezTo>
                    <a:pt x="38079" y="2175772"/>
                    <a:pt x="34956" y="2667000"/>
                    <a:pt x="34956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20307381">
              <a:off x="4555533" y="5294789"/>
              <a:ext cx="211759" cy="1452271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  <a:gd name="connsiteX0" fmla="*/ 104744 w 208990"/>
                <a:gd name="connsiteY0" fmla="*/ 0 h 2667000"/>
                <a:gd name="connsiteX1" fmla="*/ 177800 w 208990"/>
                <a:gd name="connsiteY1" fmla="*/ 984250 h 2667000"/>
                <a:gd name="connsiteX2" fmla="*/ 6350 w 208990"/>
                <a:gd name="connsiteY2" fmla="*/ 1930400 h 2667000"/>
                <a:gd name="connsiteX3" fmla="*/ 139700 w 208990"/>
                <a:gd name="connsiteY3" fmla="*/ 2667000 h 2667000"/>
                <a:gd name="connsiteX0" fmla="*/ 103956 w 208202"/>
                <a:gd name="connsiteY0" fmla="*/ 0 h 2667000"/>
                <a:gd name="connsiteX1" fmla="*/ 105542 w 208202"/>
                <a:gd name="connsiteY1" fmla="*/ 984250 h 2667000"/>
                <a:gd name="connsiteX2" fmla="*/ 5562 w 208202"/>
                <a:gd name="connsiteY2" fmla="*/ 1930400 h 2667000"/>
                <a:gd name="connsiteX3" fmla="*/ 138912 w 208202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98425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17729 w 139179"/>
                <a:gd name="connsiteY0" fmla="*/ 0 h 2667000"/>
                <a:gd name="connsiteX1" fmla="*/ 19315 w 139179"/>
                <a:gd name="connsiteY1" fmla="*/ 1194770 h 2667000"/>
                <a:gd name="connsiteX2" fmla="*/ 133617 w 139179"/>
                <a:gd name="connsiteY2" fmla="*/ 1930400 h 2667000"/>
                <a:gd name="connsiteX3" fmla="*/ 52685 w 139179"/>
                <a:gd name="connsiteY3" fmla="*/ 2667000 h 2667000"/>
                <a:gd name="connsiteX0" fmla="*/ 0 w 122227"/>
                <a:gd name="connsiteY0" fmla="*/ 0 h 2667000"/>
                <a:gd name="connsiteX1" fmla="*/ 72992 w 122227"/>
                <a:gd name="connsiteY1" fmla="*/ 1194770 h 2667000"/>
                <a:gd name="connsiteX2" fmla="*/ 115888 w 122227"/>
                <a:gd name="connsiteY2" fmla="*/ 1930400 h 2667000"/>
                <a:gd name="connsiteX3" fmla="*/ 34956 w 122227"/>
                <a:gd name="connsiteY3" fmla="*/ 2667000 h 2667000"/>
                <a:gd name="connsiteX0" fmla="*/ 0 w 104246"/>
                <a:gd name="connsiteY0" fmla="*/ 0 h 2667000"/>
                <a:gd name="connsiteX1" fmla="*/ 72992 w 104246"/>
                <a:gd name="connsiteY1" fmla="*/ 1194770 h 2667000"/>
                <a:gd name="connsiteX2" fmla="*/ 44418 w 104246"/>
                <a:gd name="connsiteY2" fmla="*/ 1930400 h 2667000"/>
                <a:gd name="connsiteX3" fmla="*/ 34956 w 104246"/>
                <a:gd name="connsiteY3" fmla="*/ 2667000 h 2667000"/>
                <a:gd name="connsiteX0" fmla="*/ 0 w 104246"/>
                <a:gd name="connsiteY0" fmla="*/ 0 h 2728114"/>
                <a:gd name="connsiteX1" fmla="*/ 39692 w 104246"/>
                <a:gd name="connsiteY1" fmla="*/ 1255884 h 2728114"/>
                <a:gd name="connsiteX2" fmla="*/ 11118 w 104246"/>
                <a:gd name="connsiteY2" fmla="*/ 1991514 h 2728114"/>
                <a:gd name="connsiteX3" fmla="*/ 1656 w 104246"/>
                <a:gd name="connsiteY3" fmla="*/ 2728114 h 2728114"/>
                <a:gd name="connsiteX0" fmla="*/ 19489 w 123735"/>
                <a:gd name="connsiteY0" fmla="*/ 0 h 2728114"/>
                <a:gd name="connsiteX1" fmla="*/ 1853 w 123735"/>
                <a:gd name="connsiteY1" fmla="*/ 1482780 h 2728114"/>
                <a:gd name="connsiteX2" fmla="*/ 30607 w 123735"/>
                <a:gd name="connsiteY2" fmla="*/ 1991514 h 2728114"/>
                <a:gd name="connsiteX3" fmla="*/ 21145 w 123735"/>
                <a:gd name="connsiteY3" fmla="*/ 2728114 h 272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735" h="2728114">
                  <a:moveTo>
                    <a:pt x="19489" y="0"/>
                  </a:moveTo>
                  <a:cubicBezTo>
                    <a:pt x="123735" y="331258"/>
                    <a:pt x="0" y="1150861"/>
                    <a:pt x="1853" y="1482780"/>
                  </a:cubicBezTo>
                  <a:cubicBezTo>
                    <a:pt x="3706" y="1814699"/>
                    <a:pt x="27392" y="1783958"/>
                    <a:pt x="30607" y="1991514"/>
                  </a:cubicBezTo>
                  <a:cubicBezTo>
                    <a:pt x="33822" y="2199070"/>
                    <a:pt x="21145" y="2728114"/>
                    <a:pt x="21145" y="2728114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7969250" y="4038600"/>
              <a:ext cx="223308" cy="2667000"/>
            </a:xfrm>
            <a:custGeom>
              <a:avLst/>
              <a:gdLst>
                <a:gd name="connsiteX0" fmla="*/ 0 w 223308"/>
                <a:gd name="connsiteY0" fmla="*/ 0 h 2667000"/>
                <a:gd name="connsiteX1" fmla="*/ 215900 w 223308"/>
                <a:gd name="connsiteY1" fmla="*/ 984250 h 2667000"/>
                <a:gd name="connsiteX2" fmla="*/ 44450 w 223308"/>
                <a:gd name="connsiteY2" fmla="*/ 1930400 h 2667000"/>
                <a:gd name="connsiteX3" fmla="*/ 177800 w 223308"/>
                <a:gd name="connsiteY3" fmla="*/ 2667000 h 2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8" h="2667000">
                  <a:moveTo>
                    <a:pt x="0" y="0"/>
                  </a:moveTo>
                  <a:cubicBezTo>
                    <a:pt x="104246" y="331258"/>
                    <a:pt x="208492" y="662517"/>
                    <a:pt x="215900" y="984250"/>
                  </a:cubicBezTo>
                  <a:cubicBezTo>
                    <a:pt x="223308" y="1305983"/>
                    <a:pt x="50800" y="1649942"/>
                    <a:pt x="44450" y="1930400"/>
                  </a:cubicBezTo>
                  <a:cubicBezTo>
                    <a:pt x="38100" y="2210858"/>
                    <a:pt x="177800" y="2667000"/>
                    <a:pt x="177800" y="2667000"/>
                  </a:cubicBezTo>
                </a:path>
              </a:pathLst>
            </a:custGeom>
            <a:ln w="82550">
              <a:gradFill>
                <a:gsLst>
                  <a:gs pos="0">
                    <a:schemeClr val="accent3">
                      <a:lumMod val="50000"/>
                    </a:schemeClr>
                  </a:gs>
                  <a:gs pos="10000">
                    <a:srgbClr val="9CB86E"/>
                  </a:gs>
                  <a:gs pos="78000">
                    <a:srgbClr val="9CB86E"/>
                  </a:gs>
                  <a:gs pos="100000">
                    <a:srgbClr val="156B13"/>
                  </a:gs>
                </a:gsLst>
                <a:lin ang="5400000" scaled="0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" name="Группа 12"/>
            <p:cNvGrpSpPr/>
            <p:nvPr/>
          </p:nvGrpSpPr>
          <p:grpSpPr>
            <a:xfrm>
              <a:off x="7229335" y="3241144"/>
              <a:ext cx="1426605" cy="1374252"/>
              <a:chOff x="7229335" y="3241144"/>
              <a:chExt cx="1426605" cy="1374252"/>
            </a:xfrm>
          </p:grpSpPr>
          <p:sp>
            <p:nvSpPr>
              <p:cNvPr id="5" name="Полилиния 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Полилиния 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олилиния 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олилиния 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" name="Полилиния 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" name="Полилиния 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Овал 1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0" name="Группа 13"/>
            <p:cNvGrpSpPr/>
            <p:nvPr/>
          </p:nvGrpSpPr>
          <p:grpSpPr>
            <a:xfrm>
              <a:off x="6946798" y="4786322"/>
              <a:ext cx="1399893" cy="1374251"/>
              <a:chOff x="7246679" y="3241144"/>
              <a:chExt cx="1399893" cy="1374251"/>
            </a:xfrm>
          </p:grpSpPr>
          <p:sp>
            <p:nvSpPr>
              <p:cNvPr id="15" name="Полилиния 14"/>
              <p:cNvSpPr/>
              <p:nvPr/>
            </p:nvSpPr>
            <p:spPr>
              <a:xfrm>
                <a:off x="7868154" y="3241144"/>
                <a:ext cx="432751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" name="Полилиния 15"/>
              <p:cNvSpPr/>
              <p:nvPr/>
            </p:nvSpPr>
            <p:spPr>
              <a:xfrm rot="18431701">
                <a:off x="7466674" y="3421732"/>
                <a:ext cx="51994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 rot="3954144">
                <a:off x="8109920" y="3584522"/>
                <a:ext cx="466349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 rot="14391238">
                <a:off x="7291639" y="3670818"/>
                <a:ext cx="51703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 rot="10800000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Овал 2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8" name="Группа 21"/>
            <p:cNvGrpSpPr/>
            <p:nvPr/>
          </p:nvGrpSpPr>
          <p:grpSpPr>
            <a:xfrm>
              <a:off x="6072198" y="4572008"/>
              <a:ext cx="1285884" cy="1231376"/>
              <a:chOff x="7229335" y="3241144"/>
              <a:chExt cx="1426605" cy="1374252"/>
            </a:xfrm>
          </p:grpSpPr>
          <p:sp>
            <p:nvSpPr>
              <p:cNvPr id="23" name="Полилиния 2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" name="Полилиния 2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7" name="Полилиния 2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Полилиния 2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Овал 2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46" name="Группа 29"/>
            <p:cNvGrpSpPr/>
            <p:nvPr/>
          </p:nvGrpSpPr>
          <p:grpSpPr>
            <a:xfrm rot="1237778">
              <a:off x="5931259" y="5585426"/>
              <a:ext cx="1071570" cy="1017062"/>
              <a:chOff x="7229335" y="3241144"/>
              <a:chExt cx="1426605" cy="1374252"/>
            </a:xfrm>
          </p:grpSpPr>
          <p:sp>
            <p:nvSpPr>
              <p:cNvPr id="31" name="Полилиния 30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2" name="Полилиния 31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Полилиния 32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Полилиния 33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Полилиния 34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олилиния 35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Овал 36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4" name="Группа 37"/>
            <p:cNvGrpSpPr/>
            <p:nvPr/>
          </p:nvGrpSpPr>
          <p:grpSpPr>
            <a:xfrm rot="565644">
              <a:off x="4915402" y="4143380"/>
              <a:ext cx="1431024" cy="1374251"/>
              <a:chOff x="7215547" y="3241144"/>
              <a:chExt cx="1431024" cy="1374251"/>
            </a:xfrm>
          </p:grpSpPr>
          <p:sp>
            <p:nvSpPr>
              <p:cNvPr id="39" name="Полилиния 38"/>
              <p:cNvSpPr/>
              <p:nvPr/>
            </p:nvSpPr>
            <p:spPr>
              <a:xfrm>
                <a:off x="7872277" y="3241144"/>
                <a:ext cx="50006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 rot="18431701">
                <a:off x="7509576" y="3393093"/>
                <a:ext cx="457278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олилиния 40"/>
              <p:cNvSpPr/>
              <p:nvPr/>
            </p:nvSpPr>
            <p:spPr>
              <a:xfrm rot="3954144">
                <a:off x="8109920" y="3584521"/>
                <a:ext cx="466348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13913088">
                <a:off x="7238460" y="3674803"/>
                <a:ext cx="56113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Полилиния 42"/>
              <p:cNvSpPr/>
              <p:nvPr/>
            </p:nvSpPr>
            <p:spPr>
              <a:xfrm rot="11035047">
                <a:off x="7494607" y="4008440"/>
                <a:ext cx="520546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 rot="7534122">
                <a:off x="7918381" y="3950790"/>
                <a:ext cx="513810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Овал 44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62" name="Группа 45"/>
            <p:cNvGrpSpPr/>
            <p:nvPr/>
          </p:nvGrpSpPr>
          <p:grpSpPr>
            <a:xfrm>
              <a:off x="4639743" y="5072074"/>
              <a:ext cx="1312970" cy="1357321"/>
              <a:chOff x="7135565" y="3156507"/>
              <a:chExt cx="1638738" cy="1608104"/>
            </a:xfrm>
          </p:grpSpPr>
          <p:sp>
            <p:nvSpPr>
              <p:cNvPr id="47" name="Полилиния 46"/>
              <p:cNvSpPr/>
              <p:nvPr/>
            </p:nvSpPr>
            <p:spPr>
              <a:xfrm>
                <a:off x="7868156" y="3156507"/>
                <a:ext cx="512233" cy="691593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Полилиния 47"/>
              <p:cNvSpPr/>
              <p:nvPr/>
            </p:nvSpPr>
            <p:spPr>
              <a:xfrm rot="18431701">
                <a:off x="7414159" y="3328516"/>
                <a:ext cx="563830" cy="586864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9" name="Полилиния 48"/>
              <p:cNvSpPr/>
              <p:nvPr/>
            </p:nvSpPr>
            <p:spPr>
              <a:xfrm rot="3954144">
                <a:off x="8152833" y="3519607"/>
                <a:ext cx="512232" cy="730709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Полилиния 49"/>
              <p:cNvSpPr/>
              <p:nvPr/>
            </p:nvSpPr>
            <p:spPr>
              <a:xfrm rot="13913088">
                <a:off x="7188619" y="3670647"/>
                <a:ext cx="605807" cy="711916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1" name="Полилиния 50"/>
              <p:cNvSpPr/>
              <p:nvPr/>
            </p:nvSpPr>
            <p:spPr>
              <a:xfrm rot="10800000">
                <a:off x="7494607" y="4008439"/>
                <a:ext cx="571504" cy="756172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Полилиния 51"/>
              <p:cNvSpPr/>
              <p:nvPr/>
            </p:nvSpPr>
            <p:spPr>
              <a:xfrm rot="7534122">
                <a:off x="7925987" y="3945417"/>
                <a:ext cx="555132" cy="706011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Овал 52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6" name="Группа 53"/>
            <p:cNvGrpSpPr/>
            <p:nvPr/>
          </p:nvGrpSpPr>
          <p:grpSpPr>
            <a:xfrm rot="20134580">
              <a:off x="3805629" y="4819477"/>
              <a:ext cx="1071570" cy="1017062"/>
              <a:chOff x="7229335" y="3241144"/>
              <a:chExt cx="1426605" cy="1374252"/>
            </a:xfrm>
          </p:grpSpPr>
          <p:sp>
            <p:nvSpPr>
              <p:cNvPr id="55" name="Полилиния 54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олилиния 55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олилиния 56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олилиния 57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олилиния 58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олилиния 59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Овал 60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8" name="Группа 61"/>
            <p:cNvGrpSpPr/>
            <p:nvPr/>
          </p:nvGrpSpPr>
          <p:grpSpPr>
            <a:xfrm rot="1423111">
              <a:off x="3381333" y="5587876"/>
              <a:ext cx="1007046" cy="1040098"/>
              <a:chOff x="7229335" y="3241144"/>
              <a:chExt cx="1426605" cy="1374252"/>
            </a:xfrm>
          </p:grpSpPr>
          <p:sp>
            <p:nvSpPr>
              <p:cNvPr id="63" name="Полилиния 62"/>
              <p:cNvSpPr/>
              <p:nvPr/>
            </p:nvSpPr>
            <p:spPr>
              <a:xfrm>
                <a:off x="7868154" y="324114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Полилиния 63"/>
              <p:cNvSpPr/>
              <p:nvPr/>
            </p:nvSpPr>
            <p:spPr>
              <a:xfrm rot="18431701">
                <a:off x="7450626" y="3400569"/>
                <a:ext cx="563830" cy="495300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94988 w 531526"/>
                  <a:gd name="connsiteY0" fmla="*/ 469900 h 495300"/>
                  <a:gd name="connsiteX1" fmla="*/ 279138 w 531526"/>
                  <a:gd name="connsiteY1" fmla="*/ 0 h 495300"/>
                  <a:gd name="connsiteX2" fmla="*/ 202938 w 531526"/>
                  <a:gd name="connsiteY2" fmla="*/ 495300 h 495300"/>
                  <a:gd name="connsiteX3" fmla="*/ 94988 w 531526"/>
                  <a:gd name="connsiteY3" fmla="*/ 469900 h 495300"/>
                  <a:gd name="connsiteX0" fmla="*/ 177653 w 614191"/>
                  <a:gd name="connsiteY0" fmla="*/ 469900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77653 w 614191"/>
                  <a:gd name="connsiteY3" fmla="*/ 469900 h 495300"/>
                  <a:gd name="connsiteX0" fmla="*/ 118852 w 614191"/>
                  <a:gd name="connsiteY0" fmla="*/ 459114 h 495300"/>
                  <a:gd name="connsiteX1" fmla="*/ 361803 w 614191"/>
                  <a:gd name="connsiteY1" fmla="*/ 0 h 495300"/>
                  <a:gd name="connsiteX2" fmla="*/ 285603 w 614191"/>
                  <a:gd name="connsiteY2" fmla="*/ 495300 h 495300"/>
                  <a:gd name="connsiteX3" fmla="*/ 118852 w 614191"/>
                  <a:gd name="connsiteY3" fmla="*/ 459114 h 495300"/>
                  <a:gd name="connsiteX0" fmla="*/ 118852 w 563830"/>
                  <a:gd name="connsiteY0" fmla="*/ 459114 h 495300"/>
                  <a:gd name="connsiteX1" fmla="*/ 361803 w 563830"/>
                  <a:gd name="connsiteY1" fmla="*/ 0 h 495300"/>
                  <a:gd name="connsiteX2" fmla="*/ 285603 w 563830"/>
                  <a:gd name="connsiteY2" fmla="*/ 495300 h 495300"/>
                  <a:gd name="connsiteX3" fmla="*/ 118852 w 563830"/>
                  <a:gd name="connsiteY3" fmla="*/ 459114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830" h="495300">
                    <a:moveTo>
                      <a:pt x="118852" y="459114"/>
                    </a:moveTo>
                    <a:cubicBezTo>
                      <a:pt x="84961" y="335817"/>
                      <a:pt x="0" y="21597"/>
                      <a:pt x="361803" y="0"/>
                    </a:cubicBezTo>
                    <a:cubicBezTo>
                      <a:pt x="563830" y="158961"/>
                      <a:pt x="360191" y="400048"/>
                      <a:pt x="285603" y="495300"/>
                    </a:cubicBezTo>
                    <a:lnTo>
                      <a:pt x="118852" y="4591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 rot="3954144">
                <a:off x="8096346" y="3605464"/>
                <a:ext cx="512233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6" name="Полилиния 65"/>
              <p:cNvSpPr/>
              <p:nvPr/>
            </p:nvSpPr>
            <p:spPr>
              <a:xfrm rot="13913088">
                <a:off x="7229909" y="3692379"/>
                <a:ext cx="605807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Полилиния 66"/>
              <p:cNvSpPr/>
              <p:nvPr/>
            </p:nvSpPr>
            <p:spPr>
              <a:xfrm rot="10800000">
                <a:off x="7494607" y="4008441"/>
                <a:ext cx="571504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Полилиния 67"/>
              <p:cNvSpPr/>
              <p:nvPr/>
            </p:nvSpPr>
            <p:spPr>
              <a:xfrm rot="7534122">
                <a:off x="7885702" y="3967597"/>
                <a:ext cx="555132" cy="606955"/>
              </a:xfrm>
              <a:custGeom>
                <a:avLst/>
                <a:gdLst>
                  <a:gd name="connsiteX0" fmla="*/ 0 w 184150"/>
                  <a:gd name="connsiteY0" fmla="*/ 469900 h 495300"/>
                  <a:gd name="connsiteX1" fmla="*/ 184150 w 184150"/>
                  <a:gd name="connsiteY1" fmla="*/ 0 h 495300"/>
                  <a:gd name="connsiteX2" fmla="*/ 107950 w 184150"/>
                  <a:gd name="connsiteY2" fmla="*/ 495300 h 495300"/>
                  <a:gd name="connsiteX3" fmla="*/ 0 w 184150"/>
                  <a:gd name="connsiteY3" fmla="*/ 469900 h 495300"/>
                  <a:gd name="connsiteX0" fmla="*/ 75695 w 259845"/>
                  <a:gd name="connsiteY0" fmla="*/ 581555 h 606955"/>
                  <a:gd name="connsiteX1" fmla="*/ 259845 w 259845"/>
                  <a:gd name="connsiteY1" fmla="*/ 111655 h 606955"/>
                  <a:gd name="connsiteX2" fmla="*/ 183645 w 259845"/>
                  <a:gd name="connsiteY2" fmla="*/ 606955 h 606955"/>
                  <a:gd name="connsiteX3" fmla="*/ 75695 w 259845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  <a:gd name="connsiteX0" fmla="*/ 75695 w 512233"/>
                  <a:gd name="connsiteY0" fmla="*/ 581555 h 606955"/>
                  <a:gd name="connsiteX1" fmla="*/ 259845 w 512233"/>
                  <a:gd name="connsiteY1" fmla="*/ 111655 h 606955"/>
                  <a:gd name="connsiteX2" fmla="*/ 183645 w 512233"/>
                  <a:gd name="connsiteY2" fmla="*/ 606955 h 606955"/>
                  <a:gd name="connsiteX3" fmla="*/ 75695 w 512233"/>
                  <a:gd name="connsiteY3" fmla="*/ 581555 h 60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233" h="606955">
                    <a:moveTo>
                      <a:pt x="75695" y="581555"/>
                    </a:moveTo>
                    <a:cubicBezTo>
                      <a:pt x="41804" y="458258"/>
                      <a:pt x="0" y="0"/>
                      <a:pt x="259845" y="111655"/>
                    </a:cubicBezTo>
                    <a:cubicBezTo>
                      <a:pt x="512233" y="237067"/>
                      <a:pt x="258233" y="511703"/>
                      <a:pt x="183645" y="606955"/>
                    </a:cubicBezTo>
                    <a:lnTo>
                      <a:pt x="75695" y="5815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etal">
                <a:bevelT w="196850" h="444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9" name="Овал 68"/>
              <p:cNvSpPr/>
              <p:nvPr/>
            </p:nvSpPr>
            <p:spPr>
              <a:xfrm>
                <a:off x="7786710" y="3786190"/>
                <a:ext cx="324000" cy="3240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1600" h="317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9" name="Группа 90"/>
          <p:cNvGrpSpPr/>
          <p:nvPr/>
        </p:nvGrpSpPr>
        <p:grpSpPr>
          <a:xfrm>
            <a:off x="3000364" y="3571876"/>
            <a:ext cx="311951" cy="314332"/>
            <a:chOff x="1059633" y="4631541"/>
            <a:chExt cx="311951" cy="314332"/>
          </a:xfrm>
        </p:grpSpPr>
        <p:sp>
          <p:nvSpPr>
            <p:cNvPr id="92" name="Овал 9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Овал 9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Овал 9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2" name="Группа 94"/>
          <p:cNvGrpSpPr/>
          <p:nvPr/>
        </p:nvGrpSpPr>
        <p:grpSpPr>
          <a:xfrm>
            <a:off x="2285984" y="2714620"/>
            <a:ext cx="252000" cy="252000"/>
            <a:chOff x="1059633" y="4631541"/>
            <a:chExt cx="311951" cy="314332"/>
          </a:xfrm>
        </p:grpSpPr>
        <p:sp>
          <p:nvSpPr>
            <p:cNvPr id="96" name="Овал 9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Овал 9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Овал 9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98"/>
          <p:cNvGrpSpPr/>
          <p:nvPr/>
        </p:nvGrpSpPr>
        <p:grpSpPr>
          <a:xfrm>
            <a:off x="6929454" y="3643314"/>
            <a:ext cx="288000" cy="288000"/>
            <a:chOff x="1059633" y="4631541"/>
            <a:chExt cx="311951" cy="314332"/>
          </a:xfrm>
        </p:grpSpPr>
        <p:sp>
          <p:nvSpPr>
            <p:cNvPr id="100" name="Овал 9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102"/>
          <p:cNvGrpSpPr/>
          <p:nvPr/>
        </p:nvGrpSpPr>
        <p:grpSpPr>
          <a:xfrm>
            <a:off x="7215206" y="3071810"/>
            <a:ext cx="180000" cy="180000"/>
            <a:chOff x="1059633" y="4631541"/>
            <a:chExt cx="311951" cy="314332"/>
          </a:xfrm>
        </p:grpSpPr>
        <p:sp>
          <p:nvSpPr>
            <p:cNvPr id="104" name="Овал 10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Овал 10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Овал 10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0" name="Группа 106"/>
          <p:cNvGrpSpPr/>
          <p:nvPr/>
        </p:nvGrpSpPr>
        <p:grpSpPr>
          <a:xfrm>
            <a:off x="6000760" y="1785926"/>
            <a:ext cx="311951" cy="314332"/>
            <a:chOff x="1059633" y="4631541"/>
            <a:chExt cx="311951" cy="314332"/>
          </a:xfrm>
        </p:grpSpPr>
        <p:sp>
          <p:nvSpPr>
            <p:cNvPr id="108" name="Овал 10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Овал 10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Овал 10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1" name="Группа 110"/>
          <p:cNvGrpSpPr/>
          <p:nvPr/>
        </p:nvGrpSpPr>
        <p:grpSpPr>
          <a:xfrm>
            <a:off x="2285984" y="3643314"/>
            <a:ext cx="311951" cy="314332"/>
            <a:chOff x="1059633" y="4631541"/>
            <a:chExt cx="311951" cy="314332"/>
          </a:xfrm>
        </p:grpSpPr>
        <p:sp>
          <p:nvSpPr>
            <p:cNvPr id="112" name="Овал 11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Овал 11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Овал 11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5" name="Группа 114"/>
          <p:cNvGrpSpPr/>
          <p:nvPr/>
        </p:nvGrpSpPr>
        <p:grpSpPr>
          <a:xfrm>
            <a:off x="7572396" y="3571876"/>
            <a:ext cx="252000" cy="252000"/>
            <a:chOff x="1059633" y="4631541"/>
            <a:chExt cx="311951" cy="314332"/>
          </a:xfrm>
        </p:grpSpPr>
        <p:sp>
          <p:nvSpPr>
            <p:cNvPr id="116" name="Овал 11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Овал 11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118"/>
          <p:cNvGrpSpPr/>
          <p:nvPr/>
        </p:nvGrpSpPr>
        <p:grpSpPr>
          <a:xfrm>
            <a:off x="6572264" y="3071810"/>
            <a:ext cx="252000" cy="252000"/>
            <a:chOff x="1059633" y="4631541"/>
            <a:chExt cx="311951" cy="314332"/>
          </a:xfrm>
        </p:grpSpPr>
        <p:sp>
          <p:nvSpPr>
            <p:cNvPr id="120" name="Овал 11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Овал 12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Овал 12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22"/>
          <p:cNvGrpSpPr/>
          <p:nvPr/>
        </p:nvGrpSpPr>
        <p:grpSpPr>
          <a:xfrm>
            <a:off x="6715140" y="2357430"/>
            <a:ext cx="216000" cy="216000"/>
            <a:chOff x="1059633" y="4631541"/>
            <a:chExt cx="311951" cy="314332"/>
          </a:xfrm>
        </p:grpSpPr>
        <p:sp>
          <p:nvSpPr>
            <p:cNvPr id="124" name="Овал 12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Овал 12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Овал 12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7" name="Группа 126"/>
          <p:cNvGrpSpPr/>
          <p:nvPr/>
        </p:nvGrpSpPr>
        <p:grpSpPr>
          <a:xfrm>
            <a:off x="3428992" y="4643446"/>
            <a:ext cx="180000" cy="180000"/>
            <a:chOff x="1059633" y="4631541"/>
            <a:chExt cx="311951" cy="314332"/>
          </a:xfrm>
        </p:grpSpPr>
        <p:sp>
          <p:nvSpPr>
            <p:cNvPr id="128" name="Овал 12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Овал 12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Овал 12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1" name="Группа 130"/>
          <p:cNvGrpSpPr/>
          <p:nvPr/>
        </p:nvGrpSpPr>
        <p:grpSpPr>
          <a:xfrm>
            <a:off x="3929058" y="4714884"/>
            <a:ext cx="311951" cy="314332"/>
            <a:chOff x="1059633" y="4631541"/>
            <a:chExt cx="311951" cy="314332"/>
          </a:xfrm>
        </p:grpSpPr>
        <p:sp>
          <p:nvSpPr>
            <p:cNvPr id="132" name="Овал 13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Овал 13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Овал 13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34"/>
          <p:cNvGrpSpPr/>
          <p:nvPr/>
        </p:nvGrpSpPr>
        <p:grpSpPr>
          <a:xfrm>
            <a:off x="4857752" y="4786322"/>
            <a:ext cx="311951" cy="314332"/>
            <a:chOff x="1059633" y="4631541"/>
            <a:chExt cx="311951" cy="314332"/>
          </a:xfrm>
        </p:grpSpPr>
        <p:sp>
          <p:nvSpPr>
            <p:cNvPr id="136" name="Овал 13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Овал 13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9" name="Группа 138"/>
          <p:cNvGrpSpPr/>
          <p:nvPr/>
        </p:nvGrpSpPr>
        <p:grpSpPr>
          <a:xfrm>
            <a:off x="7643834" y="6357958"/>
            <a:ext cx="311951" cy="314332"/>
            <a:chOff x="1059633" y="4631541"/>
            <a:chExt cx="311951" cy="314332"/>
          </a:xfrm>
        </p:grpSpPr>
        <p:sp>
          <p:nvSpPr>
            <p:cNvPr id="140" name="Овал 13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Овал 14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3" name="Группа 142"/>
          <p:cNvGrpSpPr/>
          <p:nvPr/>
        </p:nvGrpSpPr>
        <p:grpSpPr>
          <a:xfrm>
            <a:off x="5286380" y="6543668"/>
            <a:ext cx="311951" cy="314332"/>
            <a:chOff x="1059633" y="4631541"/>
            <a:chExt cx="311951" cy="314332"/>
          </a:xfrm>
        </p:grpSpPr>
        <p:sp>
          <p:nvSpPr>
            <p:cNvPr id="144" name="Овал 14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Овал 14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Овал 14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7" name="Группа 146"/>
          <p:cNvGrpSpPr/>
          <p:nvPr/>
        </p:nvGrpSpPr>
        <p:grpSpPr>
          <a:xfrm>
            <a:off x="6286512" y="5857892"/>
            <a:ext cx="311951" cy="314332"/>
            <a:chOff x="1059633" y="4631541"/>
            <a:chExt cx="311951" cy="314332"/>
          </a:xfrm>
        </p:grpSpPr>
        <p:sp>
          <p:nvSpPr>
            <p:cNvPr id="148" name="Овал 14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Овал 14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4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1" name="Группа 150"/>
          <p:cNvGrpSpPr/>
          <p:nvPr/>
        </p:nvGrpSpPr>
        <p:grpSpPr>
          <a:xfrm>
            <a:off x="8072462" y="4929198"/>
            <a:ext cx="311951" cy="314332"/>
            <a:chOff x="1059633" y="4631541"/>
            <a:chExt cx="311951" cy="314332"/>
          </a:xfrm>
        </p:grpSpPr>
        <p:sp>
          <p:nvSpPr>
            <p:cNvPr id="152" name="Овал 151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Овал 152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Овал 153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54"/>
          <p:cNvGrpSpPr/>
          <p:nvPr/>
        </p:nvGrpSpPr>
        <p:grpSpPr>
          <a:xfrm>
            <a:off x="7286644" y="4572008"/>
            <a:ext cx="288000" cy="288000"/>
            <a:chOff x="1059633" y="4631541"/>
            <a:chExt cx="311951" cy="314332"/>
          </a:xfrm>
        </p:grpSpPr>
        <p:sp>
          <p:nvSpPr>
            <p:cNvPr id="156" name="Овал 155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Овал 156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Овал 157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9" name="Группа 158"/>
          <p:cNvGrpSpPr/>
          <p:nvPr/>
        </p:nvGrpSpPr>
        <p:grpSpPr>
          <a:xfrm>
            <a:off x="8856000" y="6143644"/>
            <a:ext cx="288000" cy="288000"/>
            <a:chOff x="1059633" y="4631541"/>
            <a:chExt cx="311951" cy="314332"/>
          </a:xfrm>
        </p:grpSpPr>
        <p:sp>
          <p:nvSpPr>
            <p:cNvPr id="160" name="Овал 159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Овал 160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Овал 161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3" name="Группа 162"/>
          <p:cNvGrpSpPr/>
          <p:nvPr/>
        </p:nvGrpSpPr>
        <p:grpSpPr>
          <a:xfrm>
            <a:off x="6786578" y="1857364"/>
            <a:ext cx="180000" cy="180000"/>
            <a:chOff x="1059633" y="4631541"/>
            <a:chExt cx="311951" cy="314332"/>
          </a:xfrm>
        </p:grpSpPr>
        <p:sp>
          <p:nvSpPr>
            <p:cNvPr id="164" name="Овал 163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Овал 164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Овал 165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7" name="Группа 166"/>
          <p:cNvGrpSpPr/>
          <p:nvPr/>
        </p:nvGrpSpPr>
        <p:grpSpPr>
          <a:xfrm>
            <a:off x="6858016" y="1428736"/>
            <a:ext cx="180000" cy="180000"/>
            <a:chOff x="1059633" y="4631541"/>
            <a:chExt cx="311951" cy="314332"/>
          </a:xfrm>
        </p:grpSpPr>
        <p:sp>
          <p:nvSpPr>
            <p:cNvPr id="168" name="Овал 167"/>
            <p:cNvSpPr/>
            <p:nvPr/>
          </p:nvSpPr>
          <p:spPr>
            <a:xfrm>
              <a:off x="1059633" y="4631541"/>
              <a:ext cx="311951" cy="314332"/>
            </a:xfrm>
            <a:prstGeom prst="ellipse">
              <a:avLst/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Овал 168"/>
            <p:cNvSpPr/>
            <p:nvPr/>
          </p:nvSpPr>
          <p:spPr>
            <a:xfrm>
              <a:off x="1107253" y="4676780"/>
              <a:ext cx="214314" cy="214314"/>
            </a:xfrm>
            <a:prstGeom prst="ellipse">
              <a:avLst/>
            </a:prstGeom>
            <a:solidFill>
              <a:schemeClr val="bg1">
                <a:alpha val="5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Овал 169"/>
            <p:cNvSpPr/>
            <p:nvPr/>
          </p:nvSpPr>
          <p:spPr>
            <a:xfrm>
              <a:off x="1142976" y="4714884"/>
              <a:ext cx="142876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1" name="Группа 257"/>
          <p:cNvGrpSpPr/>
          <p:nvPr/>
        </p:nvGrpSpPr>
        <p:grpSpPr>
          <a:xfrm>
            <a:off x="4064204" y="3691488"/>
            <a:ext cx="4397884" cy="3214711"/>
            <a:chOff x="4064204" y="3691488"/>
            <a:chExt cx="4397884" cy="3214711"/>
          </a:xfrm>
        </p:grpSpPr>
        <p:sp>
          <p:nvSpPr>
            <p:cNvPr id="171" name="4-конечная звезда 170"/>
            <p:cNvSpPr/>
            <p:nvPr/>
          </p:nvSpPr>
          <p:spPr>
            <a:xfrm rot="2715714">
              <a:off x="4405759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4-конечная звезда 171"/>
            <p:cNvSpPr/>
            <p:nvPr/>
          </p:nvSpPr>
          <p:spPr>
            <a:xfrm rot="2715714">
              <a:off x="4620073" y="5135884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4-конечная звезда 172"/>
            <p:cNvSpPr/>
            <p:nvPr/>
          </p:nvSpPr>
          <p:spPr>
            <a:xfrm rot="2715714">
              <a:off x="4762948" y="592170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4-конечная звезда 173"/>
            <p:cNvSpPr/>
            <p:nvPr/>
          </p:nvSpPr>
          <p:spPr>
            <a:xfrm rot="2715714">
              <a:off x="5405890" y="549307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4-конечная звезда 247"/>
            <p:cNvSpPr/>
            <p:nvPr/>
          </p:nvSpPr>
          <p:spPr>
            <a:xfrm rot="2715714">
              <a:off x="5834518" y="45643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4-конечная звезда 248"/>
            <p:cNvSpPr/>
            <p:nvPr/>
          </p:nvSpPr>
          <p:spPr>
            <a:xfrm rot="2715714">
              <a:off x="6834651" y="499300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4-конечная звезда 249"/>
            <p:cNvSpPr/>
            <p:nvPr/>
          </p:nvSpPr>
          <p:spPr>
            <a:xfrm rot="2715714">
              <a:off x="6977527" y="5993139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4-конечная звезда 250"/>
            <p:cNvSpPr/>
            <p:nvPr/>
          </p:nvSpPr>
          <p:spPr>
            <a:xfrm rot="2715714">
              <a:off x="7763346" y="527876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4-конечная звезда 251"/>
            <p:cNvSpPr/>
            <p:nvPr/>
          </p:nvSpPr>
          <p:spPr>
            <a:xfrm rot="2715714">
              <a:off x="8049097" y="3707123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4-конечная звезда 252"/>
            <p:cNvSpPr/>
            <p:nvPr/>
          </p:nvSpPr>
          <p:spPr>
            <a:xfrm rot="2715714">
              <a:off x="6691776" y="6636082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4-конечная звезда 253"/>
            <p:cNvSpPr/>
            <p:nvPr/>
          </p:nvSpPr>
          <p:spPr>
            <a:xfrm rot="2715714">
              <a:off x="5834519" y="6278891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4-конечная звезда 254"/>
            <p:cNvSpPr/>
            <p:nvPr/>
          </p:nvSpPr>
          <p:spPr>
            <a:xfrm rot="2715714">
              <a:off x="8191972" y="6064577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4-конечная звезда 255"/>
            <p:cNvSpPr/>
            <p:nvPr/>
          </p:nvSpPr>
          <p:spPr>
            <a:xfrm rot="2715714">
              <a:off x="7263279" y="5778826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4-конечная звезда 256"/>
            <p:cNvSpPr/>
            <p:nvPr/>
          </p:nvSpPr>
          <p:spPr>
            <a:xfrm rot="2715714">
              <a:off x="4048569" y="6636080"/>
              <a:ext cx="285752" cy="254481"/>
            </a:xfrm>
            <a:prstGeom prst="star4">
              <a:avLst>
                <a:gd name="adj" fmla="val 622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299"/>
          <p:cNvGrpSpPr/>
          <p:nvPr/>
        </p:nvGrpSpPr>
        <p:grpSpPr>
          <a:xfrm rot="7277832">
            <a:off x="5637848" y="3652305"/>
            <a:ext cx="997933" cy="547800"/>
            <a:chOff x="436951" y="5641059"/>
            <a:chExt cx="1097712" cy="547800"/>
          </a:xfrm>
        </p:grpSpPr>
        <p:sp>
          <p:nvSpPr>
            <p:cNvPr id="301" name="Полилиния 300"/>
            <p:cNvSpPr/>
            <p:nvPr/>
          </p:nvSpPr>
          <p:spPr>
            <a:xfrm rot="21224982">
              <a:off x="979734" y="5759103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Полилиния 301"/>
            <p:cNvSpPr/>
            <p:nvPr/>
          </p:nvSpPr>
          <p:spPr>
            <a:xfrm rot="712339">
              <a:off x="936850" y="5913506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rot="1902623" flipH="1">
              <a:off x="472491" y="5641059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9996320">
              <a:off x="436951" y="5848864"/>
              <a:ext cx="554929" cy="137302"/>
            </a:xfrm>
            <a:custGeom>
              <a:avLst/>
              <a:gdLst>
                <a:gd name="connsiteX0" fmla="*/ 23813 w 409575"/>
                <a:gd name="connsiteY0" fmla="*/ 0 h 130969"/>
                <a:gd name="connsiteX1" fmla="*/ 409575 w 409575"/>
                <a:gd name="connsiteY1" fmla="*/ 130969 h 130969"/>
                <a:gd name="connsiteX2" fmla="*/ 0 w 409575"/>
                <a:gd name="connsiteY2" fmla="*/ 85725 h 130969"/>
                <a:gd name="connsiteX3" fmla="*/ 23813 w 409575"/>
                <a:gd name="connsiteY3" fmla="*/ 0 h 130969"/>
                <a:gd name="connsiteX0" fmla="*/ 23845 w 409607"/>
                <a:gd name="connsiteY0" fmla="*/ 0 h 130969"/>
                <a:gd name="connsiteX1" fmla="*/ 409607 w 409607"/>
                <a:gd name="connsiteY1" fmla="*/ 130969 h 130969"/>
                <a:gd name="connsiteX2" fmla="*/ 0 w 409607"/>
                <a:gd name="connsiteY2" fmla="*/ 85725 h 130969"/>
                <a:gd name="connsiteX3" fmla="*/ 23845 w 409607"/>
                <a:gd name="connsiteY3" fmla="*/ 0 h 130969"/>
                <a:gd name="connsiteX0" fmla="*/ 23845 w 504881"/>
                <a:gd name="connsiteY0" fmla="*/ 0 h 130969"/>
                <a:gd name="connsiteX1" fmla="*/ 409607 w 504881"/>
                <a:gd name="connsiteY1" fmla="*/ 130969 h 130969"/>
                <a:gd name="connsiteX2" fmla="*/ 0 w 504881"/>
                <a:gd name="connsiteY2" fmla="*/ 85725 h 130969"/>
                <a:gd name="connsiteX3" fmla="*/ 23845 w 504881"/>
                <a:gd name="connsiteY3" fmla="*/ 0 h 130969"/>
                <a:gd name="connsiteX0" fmla="*/ 23845 w 626346"/>
                <a:gd name="connsiteY0" fmla="*/ 0 h 130969"/>
                <a:gd name="connsiteX1" fmla="*/ 409607 w 626346"/>
                <a:gd name="connsiteY1" fmla="*/ 130969 h 130969"/>
                <a:gd name="connsiteX2" fmla="*/ 0 w 626346"/>
                <a:gd name="connsiteY2" fmla="*/ 85725 h 130969"/>
                <a:gd name="connsiteX3" fmla="*/ 23845 w 626346"/>
                <a:gd name="connsiteY3" fmla="*/ 0 h 130969"/>
                <a:gd name="connsiteX0" fmla="*/ 23845 w 554929"/>
                <a:gd name="connsiteY0" fmla="*/ 0 h 130969"/>
                <a:gd name="connsiteX1" fmla="*/ 409607 w 554929"/>
                <a:gd name="connsiteY1" fmla="*/ 130969 h 130969"/>
                <a:gd name="connsiteX2" fmla="*/ 0 w 554929"/>
                <a:gd name="connsiteY2" fmla="*/ 85725 h 130969"/>
                <a:gd name="connsiteX3" fmla="*/ 23845 w 554929"/>
                <a:gd name="connsiteY3" fmla="*/ 0 h 130969"/>
                <a:gd name="connsiteX0" fmla="*/ 23845 w 554929"/>
                <a:gd name="connsiteY0" fmla="*/ 0 h 137302"/>
                <a:gd name="connsiteX1" fmla="*/ 409607 w 554929"/>
                <a:gd name="connsiteY1" fmla="*/ 130969 h 137302"/>
                <a:gd name="connsiteX2" fmla="*/ 0 w 554929"/>
                <a:gd name="connsiteY2" fmla="*/ 85725 h 137302"/>
                <a:gd name="connsiteX3" fmla="*/ 23845 w 554929"/>
                <a:gd name="connsiteY3" fmla="*/ 0 h 13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929" h="137302">
                  <a:moveTo>
                    <a:pt x="23845" y="0"/>
                  </a:moveTo>
                  <a:cubicBezTo>
                    <a:pt x="152432" y="43656"/>
                    <a:pt x="554929" y="63449"/>
                    <a:pt x="409607" y="130969"/>
                  </a:cubicBezTo>
                  <a:cubicBezTo>
                    <a:pt x="282619" y="137302"/>
                    <a:pt x="136536" y="100806"/>
                    <a:pt x="0" y="85725"/>
                  </a:cubicBezTo>
                  <a:lnTo>
                    <a:pt x="23845" y="0"/>
                  </a:lnTo>
                  <a:close/>
                </a:path>
              </a:pathLst>
            </a:custGeom>
            <a:gradFill flip="none" rotWithShape="1">
              <a:gsLst>
                <a:gs pos="69000">
                  <a:schemeClr val="bg1">
                    <a:alpha val="51000"/>
                  </a:schemeClr>
                </a:gs>
                <a:gs pos="13000">
                  <a:schemeClr val="bg1">
                    <a:alpha val="90000"/>
                  </a:schemeClr>
                </a:gs>
                <a:gs pos="100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6" name="Группа 270"/>
            <p:cNvGrpSpPr/>
            <p:nvPr/>
          </p:nvGrpSpPr>
          <p:grpSpPr>
            <a:xfrm rot="6409287">
              <a:off x="722594" y="5922489"/>
              <a:ext cx="464351" cy="68385"/>
              <a:chOff x="714348" y="5857885"/>
              <a:chExt cx="464351" cy="142883"/>
            </a:xfrm>
          </p:grpSpPr>
          <p:sp>
            <p:nvSpPr>
              <p:cNvPr id="308" name="Овал 307"/>
              <p:cNvSpPr/>
              <p:nvPr/>
            </p:nvSpPr>
            <p:spPr>
              <a:xfrm>
                <a:off x="714348" y="5857892"/>
                <a:ext cx="71438" cy="142876"/>
              </a:xfrm>
              <a:prstGeom prst="ellipse">
                <a:avLst/>
              </a:prstGeom>
              <a:solidFill>
                <a:srgbClr val="EB2415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9" name="Овал 308"/>
              <p:cNvSpPr/>
              <p:nvPr/>
            </p:nvSpPr>
            <p:spPr>
              <a:xfrm>
                <a:off x="750063" y="5857892"/>
                <a:ext cx="71438" cy="142876"/>
              </a:xfrm>
              <a:prstGeom prst="ellipse">
                <a:avLst/>
              </a:prstGeom>
              <a:solidFill>
                <a:srgbClr val="F1700F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0" name="Овал 309"/>
              <p:cNvSpPr/>
              <p:nvPr/>
            </p:nvSpPr>
            <p:spPr>
              <a:xfrm>
                <a:off x="785786" y="5857885"/>
                <a:ext cx="71438" cy="142876"/>
              </a:xfrm>
              <a:prstGeom prst="ellipse">
                <a:avLst/>
              </a:prstGeom>
              <a:solidFill>
                <a:srgbClr val="ED9513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1" name="Овал 310"/>
              <p:cNvSpPr/>
              <p:nvPr/>
            </p:nvSpPr>
            <p:spPr>
              <a:xfrm>
                <a:off x="823890" y="5857892"/>
                <a:ext cx="71438" cy="142876"/>
              </a:xfrm>
              <a:prstGeom prst="ellipse">
                <a:avLst/>
              </a:prstGeom>
              <a:solidFill>
                <a:srgbClr val="EFB01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857224" y="5857892"/>
                <a:ext cx="71438" cy="14287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3" name="Овал 312"/>
              <p:cNvSpPr/>
              <p:nvPr/>
            </p:nvSpPr>
            <p:spPr>
              <a:xfrm>
                <a:off x="888185" y="5857892"/>
                <a:ext cx="71438" cy="142876"/>
              </a:xfrm>
              <a:prstGeom prst="ellipse">
                <a:avLst/>
              </a:prstGeom>
              <a:solidFill>
                <a:srgbClr val="F6D40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4" name="Овал 313"/>
              <p:cNvSpPr/>
              <p:nvPr/>
            </p:nvSpPr>
            <p:spPr>
              <a:xfrm>
                <a:off x="928662" y="5857892"/>
                <a:ext cx="71438" cy="142876"/>
              </a:xfrm>
              <a:prstGeom prst="ellipse">
                <a:avLst/>
              </a:prstGeom>
              <a:solidFill>
                <a:srgbClr val="F3E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5" name="Овал 314"/>
              <p:cNvSpPr/>
              <p:nvPr/>
            </p:nvSpPr>
            <p:spPr>
              <a:xfrm>
                <a:off x="964385" y="5857892"/>
                <a:ext cx="71438" cy="142876"/>
              </a:xfrm>
              <a:prstGeom prst="ellipse">
                <a:avLst/>
              </a:prstGeom>
              <a:solidFill>
                <a:srgbClr val="EDF20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6" name="Овал 315"/>
              <p:cNvSpPr/>
              <p:nvPr/>
            </p:nvSpPr>
            <p:spPr>
              <a:xfrm>
                <a:off x="1000100" y="5857892"/>
                <a:ext cx="71438" cy="142876"/>
              </a:xfrm>
              <a:prstGeom prst="ellipse">
                <a:avLst/>
              </a:prstGeom>
              <a:solidFill>
                <a:srgbClr val="BCF30D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7" name="Овал 316"/>
              <p:cNvSpPr/>
              <p:nvPr/>
            </p:nvSpPr>
            <p:spPr>
              <a:xfrm>
                <a:off x="1033434" y="5857892"/>
                <a:ext cx="71438" cy="142876"/>
              </a:xfrm>
              <a:prstGeom prst="ellipse">
                <a:avLst/>
              </a:prstGeom>
              <a:solidFill>
                <a:srgbClr val="ABF01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8" name="Овал 317"/>
              <p:cNvSpPr/>
              <p:nvPr/>
            </p:nvSpPr>
            <p:spPr>
              <a:xfrm>
                <a:off x="1071538" y="5857892"/>
                <a:ext cx="71438" cy="142876"/>
              </a:xfrm>
              <a:prstGeom prst="ellipse">
                <a:avLst/>
              </a:prstGeom>
              <a:solidFill>
                <a:srgbClr val="6DF03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9" name="Овал 318"/>
              <p:cNvSpPr/>
              <p:nvPr/>
            </p:nvSpPr>
            <p:spPr>
              <a:xfrm>
                <a:off x="1107261" y="5857892"/>
                <a:ext cx="71438" cy="142876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175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06" name="Овал 305"/>
            <p:cNvSpPr/>
            <p:nvPr/>
          </p:nvSpPr>
          <p:spPr>
            <a:xfrm>
              <a:off x="978671" y="5722159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Овал 306"/>
            <p:cNvSpPr/>
            <p:nvPr/>
          </p:nvSpPr>
          <p:spPr>
            <a:xfrm>
              <a:off x="1018871" y="5731683"/>
              <a:ext cx="36000" cy="3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дзаголовок 2"/>
          <p:cNvSpPr>
            <a:spLocks noGrp="1"/>
          </p:cNvSpPr>
          <p:nvPr>
            <p:ph idx="1"/>
          </p:nvPr>
        </p:nvSpPr>
        <p:spPr>
          <a:xfrm>
            <a:off x="428596" y="953933"/>
            <a:ext cx="8229600" cy="5362836"/>
          </a:xfrm>
          <a:prstGeom prst="roundRect">
            <a:avLst>
              <a:gd name="adj" fmla="val 9091"/>
            </a:avLst>
          </a:prstGeom>
          <a:solidFill>
            <a:schemeClr val="bg1">
              <a:alpha val="78000"/>
            </a:schemeClr>
          </a:solidFill>
          <a:ln w="31750">
            <a:solidFill>
              <a:schemeClr val="bg1"/>
            </a:solidFill>
          </a:ln>
        </p:spPr>
        <p:txBody>
          <a:bodyPr>
            <a:normAutofit fontScale="25000" lnSpcReduction="20000"/>
          </a:bodyPr>
          <a:lstStyle/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marL="0" lvl="0" indent="0">
              <a:buNone/>
            </a:pPr>
            <a:r>
              <a:rPr lang="ru-RU" sz="9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Дизартрия - 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нарушение произношения, вызванное недостаточной работой нервов, связывающих речевой аппарат с центральной нервной системой (то есть недостаточной иннервацией); при дизартрии страдает произношение всех групп звуков</a:t>
            </a:r>
            <a:r>
              <a:rPr lang="ru-RU" sz="9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0" lvl="0" indent="0">
              <a:buNone/>
            </a:pPr>
            <a:endParaRPr lang="ru-RU" sz="9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lvl="0" indent="0">
              <a:buNone/>
            </a:pPr>
            <a:r>
              <a:rPr lang="ru-RU" sz="9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Особенности</a:t>
            </a:r>
            <a:r>
              <a:rPr lang="ru-RU" sz="9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: «смазанная» речь, нарушение голосообразования, ритма, интонации и темпа речи. </a:t>
            </a:r>
          </a:p>
          <a:p>
            <a:pPr marL="0" lvl="0" indent="0">
              <a:buNone/>
            </a:pPr>
            <a:r>
              <a:rPr lang="ru-RU" sz="9600" dirty="0">
                <a:solidFill>
                  <a:prstClr val="black"/>
                </a:solidFill>
              </a:rPr>
              <a:t> </a:t>
            </a:r>
          </a:p>
          <a:p>
            <a:pPr marL="0" lvl="0" indent="0">
              <a:buNone/>
            </a:pPr>
            <a:r>
              <a:rPr lang="ru-RU" sz="9600" b="1" i="1" dirty="0">
                <a:solidFill>
                  <a:prstClr val="black"/>
                </a:solidFill>
              </a:rPr>
              <a:t> </a:t>
            </a:r>
          </a:p>
          <a:p>
            <a:pPr marL="0" lvl="0" indent="0">
              <a:buNone/>
            </a:pPr>
            <a:r>
              <a:rPr lang="ru-RU" sz="7000" b="1" i="1" dirty="0">
                <a:solidFill>
                  <a:prstClr val="black"/>
                </a:solidFill>
              </a:rPr>
              <a:t> </a:t>
            </a:r>
          </a:p>
          <a:p>
            <a:pPr lvl="0">
              <a:buFontTx/>
              <a:buChar char="-"/>
            </a:pPr>
            <a:endParaRPr lang="ru-RU" sz="7000" b="1" i="1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7000" b="1" i="1" dirty="0" smtClean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5100" b="1" i="1" dirty="0">
              <a:solidFill>
                <a:prstClr val="black"/>
              </a:solidFill>
            </a:endParaRPr>
          </a:p>
          <a:p>
            <a:pPr lvl="0">
              <a:buFontTx/>
              <a:buChar char="-"/>
            </a:pPr>
            <a:endParaRPr lang="ru-RU" sz="9600" b="1" i="1" dirty="0">
              <a:solidFill>
                <a:prstClr val="black"/>
              </a:solidFill>
            </a:endParaRPr>
          </a:p>
          <a:p>
            <a:pPr marL="0" indent="0" algn="just">
              <a:buNone/>
            </a:pPr>
            <a:endParaRPr lang="ru-RU" sz="96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96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</a:t>
            </a:r>
            <a:endParaRPr lang="ru-RU" sz="9600" dirty="0" smtClean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marL="0" indent="0" algn="just">
              <a:buNone/>
            </a:pPr>
            <a:r>
              <a:rPr lang="ru-RU" sz="2400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24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                                     </a:t>
            </a:r>
            <a:endParaRPr lang="ru-RU" dirty="0"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178" name="Группа 329"/>
          <p:cNvGrpSpPr/>
          <p:nvPr/>
        </p:nvGrpSpPr>
        <p:grpSpPr>
          <a:xfrm rot="834983">
            <a:off x="209595" y="128142"/>
            <a:ext cx="1292074" cy="1117143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31" name="Скругленный прямоугольник 330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2" name="Скругленный прямоугольник 331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4" name="Полилиния 333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5" name="Скругленный прямоугольник 33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6" name="Полилиния 335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968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7" name="Группа 328"/>
          <p:cNvGrpSpPr/>
          <p:nvPr/>
        </p:nvGrpSpPr>
        <p:grpSpPr>
          <a:xfrm rot="19808028">
            <a:off x="7768884" y="251654"/>
            <a:ext cx="1314677" cy="1139768"/>
            <a:chOff x="3533771" y="2640017"/>
            <a:chExt cx="1789109" cy="1289049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24" name="Скругленный прямоугольник 323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Скругленный прямоугольник 32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Полилиния 326"/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Полилиния 327"/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Скругленный прямоугольник 32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Полилиния 324"/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Полилиния 325"/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4200000" scaled="0"/>
              <a:tileRect/>
            </a:gra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90500" h="171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72" name="Скругленный прямоугольник 271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Скругленный прямоугольник 278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Полилиния 279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Полилиния 284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Скругленный прямоугольник 299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Полилиния 30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Полилиния 319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2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29" name="Скругленный прямоугольник 32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Скругленный прямоугольник 32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Полилиния 342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Полилиния 343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Скругленный прямоугольник 344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Полилиния 345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Полилиния 346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48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49" name="Скругленный прямоугольник 348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Скругленный прямоугольник 349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Полилиния 350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Полилиния 351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Скругленный прямоугольник 35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Полилиния 353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Полилиния 354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679295"/>
          </a:xfrm>
        </p:spPr>
        <p:txBody>
          <a:bodyPr>
            <a:normAutofit/>
          </a:bodyPr>
          <a:lstStyle/>
          <a:p>
            <a:r>
              <a:rPr lang="ru-RU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Виды речевых нарушений</a:t>
            </a:r>
            <a:endParaRPr lang="ru-RU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09044568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CSC(3)">
  <a:themeElements>
    <a:clrScheme name="Аспект">
      <a:dk1>
        <a:sysClr val="windowText" lastClr="000000"/>
      </a:dk1>
      <a:lt1>
        <a:sysClr val="window" lastClr="FFFFFF"/>
      </a:lt1>
      <a:dk2>
        <a:srgbClr val="323232"/>
      </a:dk2>
      <a:lt2>
        <a:srgbClr val="E3DED1"/>
      </a:lt2>
      <a:accent1>
        <a:srgbClr val="F07F09"/>
      </a:accent1>
      <a:accent2>
        <a:srgbClr val="9F2936"/>
      </a:accent2>
      <a:accent3>
        <a:srgbClr val="1B587C"/>
      </a:accent3>
      <a:accent4>
        <a:srgbClr val="4E8542"/>
      </a:accent4>
      <a:accent5>
        <a:srgbClr val="604878"/>
      </a:accent5>
      <a:accent6>
        <a:srgbClr val="C19859"/>
      </a:accent6>
      <a:hlink>
        <a:srgbClr val="6B9F25"/>
      </a:hlink>
      <a:folHlink>
        <a:srgbClr val="B26B02"/>
      </a:folHlink>
    </a:clrScheme>
    <a:fontScheme name="Классическая">
      <a:majorFont>
        <a:latin typeface="Arial"/>
        <a:ea typeface=""/>
        <a:cs typeface=""/>
        <a:font script="Jpan" typeface="ＭＳ Ｐゴシック"/>
        <a:font script="Hang" typeface="돋움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Times New Roman"/>
        <a:ea typeface=""/>
        <a:cs typeface=""/>
        <a:font script="Jpan" typeface="ＭＳ Ｐ明朝"/>
        <a:font script="Hang" typeface="바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item1.xml><?xml version="1.0" encoding="utf-8"?>
<?mso-contentType ?>
<FormTemplates xmlns="http://schemas.microsoft.com/sharepoint/v3/contenttype/forms">
  <Display>DocumentLibraryForm</Display>
  <Edit>AssetEditForm</Edit>
  <New>DocumentLibraryForm</New>
</FormTemplates>
</file>

<file path=customXml/itemProps1.xml><?xml version="1.0" encoding="utf-8"?>
<ds:datastoreItem xmlns:ds="http://schemas.openxmlformats.org/officeDocument/2006/customXml" ds:itemID="{89F94371-BD8C-40A5-B6E6-790588F81A65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CSC(3)</Template>
  <TotalTime>1597</TotalTime>
  <Words>2844</Words>
  <Application>Microsoft Office PowerPoint</Application>
  <PresentationFormat>Экран (4:3)</PresentationFormat>
  <Paragraphs>511</Paragraphs>
  <Slides>44</Slides>
  <Notes>36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44</vt:i4>
      </vt:variant>
    </vt:vector>
  </HeadingPairs>
  <TitlesOfParts>
    <vt:vector size="45" baseType="lpstr">
      <vt:lpstr>CSC(3)</vt:lpstr>
      <vt:lpstr>Слайд 1</vt:lpstr>
      <vt:lpstr> Цель:   </vt:lpstr>
      <vt:lpstr>План  проведения</vt:lpstr>
      <vt:lpstr> Что такое логопедия? </vt:lpstr>
      <vt:lpstr> </vt:lpstr>
      <vt:lpstr> Внутренние факторы  (Внутриутробная патология обусловлена воздействием на плод вредоносных факторов во время беременности, родов и в первые дни после рождения) </vt:lpstr>
      <vt:lpstr>Внешние  факторы</vt:lpstr>
      <vt:lpstr>Виды речевых нарушений</vt:lpstr>
      <vt:lpstr>Виды речевых нарушений</vt:lpstr>
      <vt:lpstr>Виды речевых нарушений</vt:lpstr>
      <vt:lpstr>Особенности логопедической работы</vt:lpstr>
      <vt:lpstr>Особенности логопедической работы</vt:lpstr>
      <vt:lpstr>Особенности логопедической работы</vt:lpstr>
      <vt:lpstr>Роль родителей в преодолении  речевых нарушений </vt:lpstr>
      <vt:lpstr>Артикуляционная  гимнастика</vt:lpstr>
      <vt:lpstr>Рекомендации к выполнению артикуляционной гимнастики</vt:lpstr>
      <vt:lpstr>Артикуляционные  упражнения</vt:lpstr>
      <vt:lpstr>«Грибок»</vt:lpstr>
      <vt:lpstr>«Блинчик»</vt:lpstr>
      <vt:lpstr>«Вкусное варенье»</vt:lpstr>
      <vt:lpstr>«Дятел»    или   «Барабанщик»</vt:lpstr>
      <vt:lpstr>«Чистим  зубки»</vt:lpstr>
      <vt:lpstr>«Индюк»  или  «Болтушка»</vt:lpstr>
      <vt:lpstr>«Киска сердится»</vt:lpstr>
      <vt:lpstr> «Качели»  </vt:lpstr>
      <vt:lpstr>«Маляр»</vt:lpstr>
      <vt:lpstr>«Парус»</vt:lpstr>
      <vt:lpstr>«Часики»</vt:lpstr>
      <vt:lpstr>«Чашечка»</vt:lpstr>
      <vt:lpstr> Формирование  воздушной струи</vt:lpstr>
      <vt:lpstr>Игры на формирование воздушной струи</vt:lpstr>
      <vt:lpstr>Игры на формирование воздушной струи</vt:lpstr>
      <vt:lpstr>Развитие мелкой моторики дома</vt:lpstr>
      <vt:lpstr>Пальчиковые игры</vt:lpstr>
      <vt:lpstr>Пальчиковые игры</vt:lpstr>
      <vt:lpstr>Пальчиковые игры</vt:lpstr>
      <vt:lpstr>Речевые игры дома</vt:lpstr>
      <vt:lpstr>Игры на развитие словарного запаса</vt:lpstr>
      <vt:lpstr>Игры на развитие словарного запаса</vt:lpstr>
      <vt:lpstr> Игры на развитие фонематической системы языка </vt:lpstr>
      <vt:lpstr>Советы  логопеда</vt:lpstr>
      <vt:lpstr>Советы  логопеда</vt:lpstr>
      <vt:lpstr>Советы  логопеда</vt:lpstr>
      <vt:lpstr>Слайд 44</vt:lpstr>
    </vt:vector>
  </TitlesOfParts>
  <Company>ОАО «Пивоваренная компания «Балтика»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Родительское собрание</dc:title>
  <dc:creator>Быков Евгений Валерьевич</dc:creator>
  <cp:lastModifiedBy>Артур</cp:lastModifiedBy>
  <cp:revision>112</cp:revision>
  <dcterms:created xsi:type="dcterms:W3CDTF">2011-09-16T09:09:46Z</dcterms:created>
  <dcterms:modified xsi:type="dcterms:W3CDTF">2015-11-29T06:38:39Z</dcterms:modified>
  <cp:version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NXPowerLiteLastOptimized">
    <vt:lpwstr>2708695</vt:lpwstr>
  </property>
  <property fmtid="{D5CDD505-2E9C-101B-9397-08002B2CF9AE}" pid="3" name="NXPowerLiteSettings">
    <vt:lpwstr>F7000400038000</vt:lpwstr>
  </property>
  <property fmtid="{D5CDD505-2E9C-101B-9397-08002B2CF9AE}" pid="4" name="NXPowerLiteVersion">
    <vt:lpwstr>D5.0.6</vt:lpwstr>
  </property>
  <property fmtid="{D5CDD505-2E9C-101B-9397-08002B2CF9AE}" pid="5" name="_TemplateID">
    <vt:lpwstr>TC030009583</vt:lpwstr>
  </property>
</Properties>
</file>