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66" r:id="rId4"/>
    <p:sldId id="267" r:id="rId5"/>
    <p:sldId id="273" r:id="rId6"/>
    <p:sldId id="268" r:id="rId7"/>
    <p:sldId id="269" r:id="rId8"/>
    <p:sldId id="270" r:id="rId9"/>
    <p:sldId id="274" r:id="rId10"/>
    <p:sldId id="271" r:id="rId11"/>
    <p:sldId id="272" r:id="rId12"/>
    <p:sldId id="275" r:id="rId13"/>
    <p:sldId id="276" r:id="rId14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FF"/>
    <a:srgbClr val="CCFFFF"/>
    <a:srgbClr val="CCFFCC"/>
    <a:srgbClr val="99FFCC"/>
    <a:srgbClr val="66FF99"/>
    <a:srgbClr val="FF3399"/>
    <a:srgbClr val="6699FF"/>
    <a:srgbClr val="FF99FF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 autoAdjust="0"/>
    <p:restoredTop sz="84583" autoAdjust="0"/>
  </p:normalViewPr>
  <p:slideViewPr>
    <p:cSldViewPr>
      <p:cViewPr varScale="1">
        <p:scale>
          <a:sx n="74" d="100"/>
          <a:sy n="74" d="100"/>
        </p:scale>
        <p:origin x="-154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276872"/>
            <a:ext cx="7344816" cy="144016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4" name="Текс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5855"/>
            <a:ext cx="8928992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340768"/>
            <a:ext cx="8856984" cy="4968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09.04.2020 четверг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344816" cy="5328592"/>
          </a:xfrm>
        </p:spPr>
        <p:txBody>
          <a:bodyPr>
            <a:normAutofit/>
          </a:bodyPr>
          <a:lstStyle/>
          <a:p>
            <a:pPr>
              <a:lnSpc>
                <a:spcPct val="124000"/>
              </a:lnSpc>
              <a:spcBef>
                <a:spcPts val="0"/>
              </a:spcBef>
              <a:defRPr/>
            </a:pPr>
            <a:r>
              <a:rPr lang="ru-RU" alt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ЕДИНЫЙ </a:t>
            </a:r>
            <a:br>
              <a:rPr lang="ru-RU" alt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«ДЕНЬ ОТКРЫТЫХ ДВЕРЕЙ»</a:t>
            </a:r>
            <a:br>
              <a:rPr lang="ru-RU" alt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омплектование </a:t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дошкольных образовательных организаций города Екатеринбурга </a:t>
            </a:r>
            <a:b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2020/2021 учебный год</a:t>
            </a:r>
            <a:endParaRPr lang="ru-RU" sz="3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Picture 2" descr="http://chkadm.ru/upload/image/links/small/123_small.jpg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323528" y="188640"/>
            <a:ext cx="1778009" cy="1872208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3064" y="188640"/>
            <a:ext cx="7563352" cy="129614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АРИАТИВНЫЕ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ДОШКОЛЬНОГО ОБРАЗОВАНИЯ ДЛЯ ДЕТЕЙ ДО 3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 </a:t>
            </a:r>
          </a:p>
          <a:p>
            <a:pPr algn="ctr"/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заявлению родителей (законных представителей), </a:t>
            </a:r>
          </a:p>
          <a:p>
            <a:pPr algn="ctr"/>
            <a:r>
              <a:rPr lang="ru-RU" sz="18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зарегистрированному в управлении образования района)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77468988"/>
              </p:ext>
            </p:extLst>
          </p:nvPr>
        </p:nvGraphicFramePr>
        <p:xfrm>
          <a:off x="539552" y="1700808"/>
          <a:ext cx="8208912" cy="459557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72808"/>
              </a:tblGrid>
              <a:tr h="3645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аименование формы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42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0-1 год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9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Baby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-парк: обучение в коляске»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детей первого года жизни на территории МДОО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8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Педагогический патронаж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детей первого года жизни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8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Родительский игровой стенд</a:t>
                      </a:r>
                      <a:endParaRPr lang="ru-RU" sz="16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425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1-2 года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8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Группа «Вместе с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мамой» 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для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детей второго года жизни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83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Baby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-парк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: городская прогулка»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для детей второго года жизни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86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Педагогический патронаж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для детей второго года жизни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500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 pitchFamily="18" charset="0"/>
                          <a:cs typeface="Times New Roman" pitchFamily="18" charset="0"/>
                        </a:rPr>
                        <a:t>2-3 года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1299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  <a:r>
                        <a:rPr lang="ru-RU" sz="1600" b="0" dirty="0">
                          <a:latin typeface="Times New Roman" pitchFamily="18" charset="0"/>
                          <a:cs typeface="Times New Roman" pitchFamily="18" charset="0"/>
                        </a:rPr>
                        <a:t>для детей третьего года жизни</a:t>
                      </a:r>
                      <a:endParaRPr lang="ru-RU" sz="1600" b="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446383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3064" y="1484784"/>
            <a:ext cx="7563352" cy="453824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476672"/>
            <a:ext cx="64807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СОБЕННОСТИ ВАРИАТИВНЫХ ФОРМ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31382741"/>
              </p:ext>
            </p:extLst>
          </p:nvPr>
        </p:nvGraphicFramePr>
        <p:xfrm>
          <a:off x="323528" y="1412776"/>
          <a:ext cx="8424937" cy="4740328"/>
        </p:xfrm>
        <a:graphic>
          <a:graphicData uri="http://schemas.openxmlformats.org/drawingml/2006/table">
            <a:tbl>
              <a:tblPr/>
              <a:tblGrid>
                <a:gridCol w="4584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11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548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15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4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76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400" b="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400" b="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35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indent="3810" algn="ctr"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72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72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15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</a:t>
                      </a: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поддержки «Первые шаги» </a:t>
                      </a: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272582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5"/>
            <a:ext cx="8928992" cy="108012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ОМПЛЕКТОВАНИЕ </a:t>
            </a:r>
            <a:b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2020-2021 </a:t>
            </a:r>
            <a:r>
              <a:rPr lang="ru-RU" sz="20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. году</a:t>
            </a:r>
            <a:b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 МБДОУ – детский сад № 92</a:t>
            </a:r>
            <a:endParaRPr lang="ru-RU" sz="2000" b="1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856984" cy="43204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группа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детей с 1,5 до 3 лет —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раннего возраста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количество мест - 20</a:t>
            </a:r>
          </a:p>
          <a:p>
            <a:pPr algn="ctr"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 группа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детей с 3 до 4 лет —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младшая группа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количество мест - 20</a:t>
            </a:r>
          </a:p>
          <a:p>
            <a:pPr algn="ctr"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3399"/>
                </a:solidFill>
              </a:rPr>
              <a:t>МБДОУ – детский сад № 92</a:t>
            </a:r>
            <a:endParaRPr lang="ru-RU" dirty="0">
              <a:solidFill>
                <a:srgbClr val="FF3399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4320480" cy="4597971"/>
          </a:xfrm>
        </p:spPr>
        <p:txBody>
          <a:bodyPr/>
          <a:lstStyle/>
          <a:p>
            <a:r>
              <a:rPr lang="ru-RU" dirty="0" smtClean="0">
                <a:solidFill>
                  <a:srgbClr val="FF3399"/>
                </a:solidFill>
              </a:rPr>
              <a:t>Фото садика</a:t>
            </a:r>
            <a:endParaRPr lang="ru-RU" dirty="0">
              <a:solidFill>
                <a:srgbClr val="FF3399"/>
              </a:solidFill>
            </a:endParaRPr>
          </a:p>
        </p:txBody>
      </p:sp>
      <p:pic>
        <p:nvPicPr>
          <p:cNvPr id="9" name="Содержимое 8" descr="гр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57752" y="3429000"/>
            <a:ext cx="4071934" cy="3240881"/>
          </a:xfrm>
        </p:spPr>
      </p:pic>
      <p:pic>
        <p:nvPicPr>
          <p:cNvPr id="6" name="Рисунок 5" descr="сади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1071546"/>
            <a:ext cx="3929090" cy="3429024"/>
          </a:xfrm>
          <a:prstGeom prst="rect">
            <a:avLst/>
          </a:prstGeom>
        </p:spPr>
      </p:pic>
      <p:pic>
        <p:nvPicPr>
          <p:cNvPr id="7" name="Рисунок 6" descr="IMG-20191116-WA006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24" y="4071942"/>
            <a:ext cx="4143404" cy="2500306"/>
          </a:xfrm>
          <a:prstGeom prst="rect">
            <a:avLst/>
          </a:prstGeom>
        </p:spPr>
      </p:pic>
      <p:pic>
        <p:nvPicPr>
          <p:cNvPr id="8" name="Рисунок 7" descr="гр 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4810" y="1285860"/>
            <a:ext cx="3690942" cy="25003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8" cy="121386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kern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НОРМАТИВНО-ПРАВОВЫЕ ДОКУМЕНТЫ РЕГЛАМЕНТИРУЮЩИЕ ОРГАНИЗАЦИЮ  УЧЕТА И ЗАЧИСЛЕНИЕ ДЕТЕЙ В МУНИЦИПАЛЬНЫЕ  ДОШКОЛЬНЫЕ ОБРАЗОВАТЕЛЬНЫЕ ОРГАНИЗАЦИИ </a:t>
            </a:r>
            <a:r>
              <a:rPr lang="ru-RU" sz="6000" kern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</a:rPr>
              <a:t/>
            </a:r>
            <a:br>
              <a:rPr lang="ru-RU" sz="6000" kern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</a:rPr>
            </a:br>
            <a:r>
              <a:rPr lang="ru-RU" sz="3600" kern="0" dirty="0" smtClean="0">
                <a:solidFill>
                  <a:sysClr val="windowText" lastClr="000000"/>
                </a:solidFill>
              </a:rPr>
              <a:t/>
            </a:r>
            <a:br>
              <a:rPr lang="ru-RU" sz="3600" kern="0" dirty="0" smtClean="0">
                <a:solidFill>
                  <a:sysClr val="windowText" lastClr="000000"/>
                </a:solidFill>
              </a:rPr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786334"/>
          </a:xfrm>
        </p:spPr>
        <p:txBody>
          <a:bodyPr rtlCol="0">
            <a:normAutofit fontScale="25000" lnSpcReduction="20000"/>
          </a:bodyPr>
          <a:lstStyle/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29.12.2012 года № 273-ФЗ  «Об образовании в Российской Федерации» (ст.25, ст.30 п.2, ст.55 п.2)</a:t>
            </a: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08.04.2014 года № 293 «Об утверждении Порядка приема на обучение по образовательным программам дошкольного образования» (с изменениями)</a:t>
            </a: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30 августа 2013 № 1014 «О порядке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 (с изменениями, внесенными на основании приказа Министерства просвещения от 21.01.2019 № 32)</a:t>
            </a: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Российской Федерации от 15.05.2013 года № 26 «Об утверждении </a:t>
            </a:r>
            <a:r>
              <a:rPr lang="ru-RU" sz="6400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СанПиН</a:t>
            </a: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2.4.1.3049-13 «Санитарно-эпидемиологические требования к устройству, содержанию и организации режима работы дошкольных образовательных организаций»</a:t>
            </a: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28.12.2015 № 1527 «Об утверждении Порядка и условий осуществления перевода обучающихся из одной </a:t>
            </a: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осуществляющей образовательную деятельность по образовательным  программам дошкольного образования, в другие организации, осуществляющие  образовательную деятельность по образовательным программам соответствующих </a:t>
            </a:r>
            <a:r>
              <a:rPr lang="ru-RU" sz="640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и направленности</a:t>
            </a: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6400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64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 от 13.01.2014 года № 8 «Об утверждении примерной формы договора об образовании по образовательным программам дошкольного образования»</a:t>
            </a:r>
          </a:p>
          <a:p>
            <a:pPr algn="just" defTabSz="457200" eaLnBrk="1" fontAlgn="auto" hangingPunct="1">
              <a:spcAft>
                <a:spcPts val="0"/>
              </a:spcAft>
              <a:buClr>
                <a:srgbClr val="0070C0"/>
              </a:buClr>
              <a:buNone/>
              <a:defRPr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42874"/>
            <a:ext cx="8462144" cy="148592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000" b="1" kern="0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НОРМАТИВНО-ПРАВОВЫЕ ДОКУМЕНТЫ МУНИЦИПАЛЬНОГО УРОВНЯ РЕГЛАМЕНТИРУЮЩИЕ ОРГАНИЗАЦИЮ  УЧЕТА И ЗАЧИСЛЕНИЕ ДЕТЕЙ В МУНИЦИПАЛЬНЫЕ  ДОШКОЛЬНЫЕ ОБРАЗОВАТЕЛЬНЫЕ ОРГАНИЗАЦИИ</a:t>
            </a:r>
            <a:endParaRPr lang="ru-RU" sz="2000" dirty="0"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785938"/>
            <a:ext cx="8229600" cy="4340225"/>
          </a:xfrm>
        </p:spPr>
        <p:txBody>
          <a:bodyPr rtlCol="0">
            <a:normAutofit fontScale="32500" lnSpcReduction="20000"/>
          </a:bodyPr>
          <a:lstStyle/>
          <a:p>
            <a:pPr algn="just" defTabSz="45720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5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от 29.06.2012 года № 2807 «Об утверждении Административного регламента предоставления муниципальной услуги «Прием заявлений, постановка на учет и зачисление детей в образовательные учреждения,  реализующие основную общеобразовательную программу дошкольного образования (детские сады)» (с изменениями)</a:t>
            </a:r>
          </a:p>
          <a:p>
            <a:pPr algn="just" defTabSz="45720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5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Администрации города Екатеринбурга от 22.11.2016 № 2561/46/36 «Об утверждении Положения о порядке учета детей, подлежащих обучению по образовательным программам дошкольного образования в муниципальном образовании «город Екатеринбург» (с изменениями)</a:t>
            </a:r>
          </a:p>
          <a:p>
            <a:pPr algn="just" defTabSz="45720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5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Управления образования Администрации города Екатеринбурга от 05.09.2014 № 1833/46/36 « Об утверждении Положений о комиссиях по рассмотрению и утверждению списка учтённых детей, подлежащих обучению по образовательным программа дошкольного образования в муниципальном образовании «город Екатеринбург»» (с изменениями)</a:t>
            </a:r>
          </a:p>
          <a:p>
            <a:pPr algn="just" defTabSz="457200" eaLnBrk="1" fontAlgn="auto" hangingPunct="1"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Font typeface="Wingdings" panose="05000000000000000000" pitchFamily="2" charset="2"/>
              <a:buChar char="Ø"/>
              <a:defRPr/>
            </a:pPr>
            <a:r>
              <a:rPr lang="ru-RU" sz="5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от 18.03.2015 года № 689 «О закреплении территорий муниципального образования «город Екатеринбург» за муниципальными дошкольными образовательными организациями» (с изменениями)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43608" y="404664"/>
            <a:ext cx="7467600" cy="144016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</a:t>
            </a: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ЗАЧИСЛЕНИЯ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МДОО ВЕДЕТСЯ ПО ВОЗРАСТНЫМ ГРУППАМ </a:t>
            </a: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полных лет </a:t>
            </a:r>
            <a:endParaRPr lang="ru-RU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сентября текущего года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2492896"/>
            <a:ext cx="777686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ru-RU" sz="2000" b="1" kern="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до 3-х лет — в группу раннего возраста;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ru-RU" sz="2000" b="1" kern="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b="1" kern="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4-го года жизни — в младшую группу;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ru-RU" sz="2000" b="1" kern="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b="1" kern="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5-го года жизни — в среднюю группу;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ru-RU" sz="2000" b="1" kern="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b="1" kern="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6-го года жизни — в старшую группу;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ru-RU" sz="2000" b="1" kern="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000" b="1" kern="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7-го года жизни — в подготовительную группу.</a:t>
            </a:r>
          </a:p>
        </p:txBody>
      </p:sp>
    </p:spTree>
    <p:extLst>
      <p:ext uri="{BB962C8B-B14F-4D97-AF65-F5344CB8AC3E}">
        <p14:creationId xmlns="" xmlns:p14="http://schemas.microsoft.com/office/powerpoint/2010/main" val="1592396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76456" cy="1504504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ru-RU" sz="2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 smtClean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ru-RU" sz="22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200" b="1" dirty="0" smtClean="0"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ЕРИОДЫ КОМПЛЕКТОВАНИЯ  МУНИЦИПАЛЬНЫХ ДОШКОЛЬНЫХ ОБРАЗОВАТЕЛЬНЫХ ОРГАНИЗАЦИЙ :</a:t>
            </a:r>
            <a:r>
              <a:rPr lang="ru-RU" sz="22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2200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700" dirty="0" smtClean="0"/>
              <a:t> </a:t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43608" y="2060848"/>
            <a:ext cx="6912768" cy="3744640"/>
          </a:xfrm>
        </p:spPr>
        <p:txBody>
          <a:bodyPr rtlCol="0">
            <a:noAutofit/>
          </a:bodyPr>
          <a:lstStyle/>
          <a:p>
            <a:pPr marL="285750" indent="-285750" algn="just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1800" b="1" dirty="0" smtClean="0"/>
          </a:p>
          <a:p>
            <a:pPr marL="0" indent="0" algn="just" eaLnBrk="1" fontAlgn="t" hangingPunct="1">
              <a:buFont typeface="Wingdings" pitchFamily="2" charset="2"/>
              <a:buChar char="Ø"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комплектования на следующий учебный год </a:t>
            </a: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01 апреля по 30 июня текущего года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 eaLnBrk="1" fontAlgn="t" hangingPunct="1">
              <a:buNone/>
              <a:defRPr/>
            </a:pPr>
            <a:endParaRPr lang="ru-RU" sz="2000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t"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доукомплектования организаций </a:t>
            </a:r>
            <a:r>
              <a:rPr lang="ru-RU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июля текущего года по 31 марта следующего календарного года (ежемесячно).</a:t>
            </a:r>
            <a:endParaRPr lang="ru-RU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1800" b="1" dirty="0" smtClean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ru-RU" sz="1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188640"/>
            <a:ext cx="84604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2400" b="1" kern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b="1" kern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ОДЕЛЬ РАБОТЫ ПО ЗАЧИСЛЕНИЮ ДЕТЕЙ В </a:t>
            </a:r>
            <a:r>
              <a:rPr lang="ru-RU" sz="2400" b="1" kern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МДОО</a:t>
            </a:r>
            <a:endParaRPr lang="ru-RU" sz="2400" b="1" kern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79512" y="1340768"/>
            <a:ext cx="2736304" cy="1647800"/>
          </a:xfrm>
          <a:prstGeom prst="down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203848" y="1340768"/>
            <a:ext cx="2711238" cy="166058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МДОО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444208" y="1340768"/>
            <a:ext cx="2423206" cy="1668966"/>
          </a:xfrm>
          <a:prstGeom prst="downArrow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2852936"/>
            <a:ext cx="25202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solidFill>
                <a:srgbClr val="FF3399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аправление </a:t>
            </a: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МДОО списков детей; </a:t>
            </a:r>
            <a:endParaRPr lang="ru-RU" sz="16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прием </a:t>
            </a: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регистрация заявлений на </a:t>
            </a: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смену МДОО; </a:t>
            </a:r>
            <a:endParaRPr lang="ru-RU" sz="16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данных о количестве зачисленных детей и количестве вакантных мест; </a:t>
            </a:r>
            <a:endParaRPr lang="ru-RU" sz="16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списков к заседанию </a:t>
            </a:r>
            <a:r>
              <a:rPr lang="ru-RU" sz="1600" b="1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комиссии</a:t>
            </a:r>
            <a:r>
              <a:rPr lang="ru-RU" sz="1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2837397"/>
            <a:ext cx="301498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>
              <a:latin typeface="Arial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получение распоряжений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списков детей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6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пошаговое выполнение действий по информированию и зачислению в системе АИС «Образование»;</a:t>
            </a:r>
            <a:endParaRPr lang="ru-RU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информирование 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</a:t>
            </a: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предоставлении места в МДОО в соответствии со сроками; </a:t>
            </a:r>
            <a:endParaRPr lang="ru-RU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работа </a:t>
            </a:r>
            <a:r>
              <a:rPr lang="ru-RU" sz="1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</a:t>
            </a:r>
            <a:r>
              <a:rPr lang="ru-RU" sz="1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зачисление детей. </a:t>
            </a:r>
            <a:endParaRPr lang="ru-RU"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00192" y="2996952"/>
            <a:ext cx="26945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отслеживание (получение) информации о направлении в МДОО через ЕПГУ или в управлении образования; </a:t>
            </a:r>
            <a:endParaRPr lang="ru-RU" sz="1600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принятие </a:t>
            </a:r>
            <a:r>
              <a:rPr lang="ru-RU" sz="1600" b="1" dirty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о </a:t>
            </a:r>
            <a:r>
              <a:rPr lang="ru-RU" sz="1600" b="1" dirty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зачислении ребенка </a:t>
            </a: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на предоставленное место; </a:t>
            </a:r>
            <a:endParaRPr lang="ru-RU" sz="1600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предоставление </a:t>
            </a:r>
            <a:r>
              <a:rPr lang="ru-RU" sz="1600" b="1" dirty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для зачисления ребенка в МДОО; </a:t>
            </a:r>
            <a:endParaRPr lang="ru-RU" sz="1600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</a:t>
            </a:r>
            <a:r>
              <a:rPr lang="ru-RU" sz="1600" b="1" dirty="0" smtClean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аключение </a:t>
            </a:r>
            <a:r>
              <a:rPr lang="ru-RU" sz="1600" b="1" dirty="0">
                <a:solidFill>
                  <a:srgbClr val="1F0DA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 об образовании. </a:t>
            </a:r>
            <a:endParaRPr lang="ru-RU" sz="1600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16513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83568" y="260648"/>
            <a:ext cx="7923392" cy="158417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08.04.2014 № 293 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приёма на обучение 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образовательным программам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образования»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916832"/>
            <a:ext cx="8424936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Прием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в образовательную организацию осуществляется по личному заявлению родителя (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законного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представителя) ребенка при предъявлении оригинала документа, удостоверяющего личность родителя (законного представителя),</a:t>
            </a:r>
          </a:p>
          <a:p>
            <a:pPr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Прием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детей, впервые поступающих в образовательную организацию, осуществляется на основании медицинского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заключения.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just"/>
            <a:endParaRPr lang="ru-RU" b="1" dirty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  Родители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(законные представители) детей,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предъявляют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оригинал свидетельства о рождении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ребенка,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свидетельство о регистрации ребенка по месту жительства или по месту пребывания на закрепленной территории или документ, содержащий сведения о регистрации ребенка по месту жительства или по месту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пребывания.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4400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3064" y="116632"/>
            <a:ext cx="7563352" cy="182197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 smtClean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Плата, взимаемая с родителей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законных представителей) за присмотр и уход за детьми, осваивающими образовательные программы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b="1" dirty="0">
              <a:solidFill>
                <a:srgbClr val="1F0DA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772816"/>
            <a:ext cx="8352928" cy="4878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ru-RU" sz="2000" dirty="0" smtClean="0">
                <a:solidFill>
                  <a:srgbClr val="1F0DA3"/>
                </a:solidFill>
                <a:latin typeface="Times New Roman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На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основании Распоряжения Департамента образования Администрации города Екатеринбурга плата, взимаемая с родителей (законных представителей) за присмотр и уход за детьми, осваивающими образовательные программы дошкольного образования в муниципальных образовательных организациях муниципального образования «город Екатеринбург», на 2020 год установлена:</a:t>
            </a:r>
          </a:p>
          <a:p>
            <a:pPr algn="just"/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   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группе раннего возраста (от 2 до 3 лет) в течение 10,5 часов – 2600,0 руб. в месяц за одного ребенка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;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    в группе раннего возраста (от 2 до 3 лет) в течение 4-х часов – 800,0 руб. в месяц за одного ребенка;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ctr"/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           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группах полного дня пребывания (в течение 10,5 часов) – 3070,0 руб. в месяц за одного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/>
              </a:rPr>
              <a:t>ребенка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1469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60647"/>
            <a:ext cx="8928992" cy="83387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ОРМЫ ДОШКОЛЬНОГО ОБРАЗОВАНИЯ В МДОО</a:t>
            </a:r>
            <a:endParaRPr lang="ru-RU" sz="2000" b="1" dirty="0"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256"/>
          <p:cNvSpPr>
            <a:spLocks noChangeShapeType="1"/>
          </p:cNvSpPr>
          <p:nvPr/>
        </p:nvSpPr>
        <p:spPr bwMode="gray">
          <a:xfrm>
            <a:off x="2574429" y="2390419"/>
            <a:ext cx="4800600" cy="0"/>
          </a:xfrm>
          <a:prstGeom prst="line">
            <a:avLst/>
          </a:prstGeom>
          <a:noFill/>
          <a:ln w="25400">
            <a:solidFill>
              <a:schemeClr val="bg2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gray">
          <a:xfrm rot="3419336">
            <a:off x="2290266" y="1814157"/>
            <a:ext cx="479425" cy="520700"/>
          </a:xfrm>
          <a:prstGeom prst="rect">
            <a:avLst/>
          </a:prstGeom>
          <a:solidFill>
            <a:srgbClr val="0066FF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29" name="Text Box 258"/>
          <p:cNvSpPr txBox="1">
            <a:spLocks noChangeArrowheads="1"/>
          </p:cNvSpPr>
          <p:nvPr/>
        </p:nvSpPr>
        <p:spPr bwMode="gray">
          <a:xfrm>
            <a:off x="3203848" y="1901469"/>
            <a:ext cx="432048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ПОЛНОГО ДНЯ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59"/>
          <p:cNvSpPr txBox="1">
            <a:spLocks noChangeArrowheads="1"/>
          </p:cNvSpPr>
          <p:nvPr/>
        </p:nvSpPr>
        <p:spPr bwMode="gray">
          <a:xfrm>
            <a:off x="2345829" y="185701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3" name="Text Box 262"/>
          <p:cNvSpPr txBox="1">
            <a:spLocks noChangeArrowheads="1"/>
          </p:cNvSpPr>
          <p:nvPr/>
        </p:nvSpPr>
        <p:spPr bwMode="gray">
          <a:xfrm>
            <a:off x="2345829" y="269521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34" name="Line 263"/>
          <p:cNvSpPr>
            <a:spLocks noChangeShapeType="1"/>
          </p:cNvSpPr>
          <p:nvPr/>
        </p:nvSpPr>
        <p:spPr bwMode="gray">
          <a:xfrm>
            <a:off x="2576017" y="4065232"/>
            <a:ext cx="4799012" cy="1587"/>
          </a:xfrm>
          <a:prstGeom prst="line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35" name="Rectangle 264"/>
          <p:cNvSpPr>
            <a:spLocks noChangeArrowheads="1"/>
          </p:cNvSpPr>
          <p:nvPr/>
        </p:nvSpPr>
        <p:spPr bwMode="gray">
          <a:xfrm rot="3419336">
            <a:off x="2290266" y="3490557"/>
            <a:ext cx="479425" cy="520700"/>
          </a:xfrm>
          <a:prstGeom prst="rect">
            <a:avLst/>
          </a:prstGeom>
          <a:solidFill>
            <a:srgbClr val="FF00FF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6" name="Text Box 265"/>
          <p:cNvSpPr txBox="1">
            <a:spLocks noChangeArrowheads="1"/>
          </p:cNvSpPr>
          <p:nvPr/>
        </p:nvSpPr>
        <p:spPr bwMode="gray">
          <a:xfrm>
            <a:off x="2344742" y="3533419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2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7" name="Line 266"/>
          <p:cNvSpPr>
            <a:spLocks noChangeShapeType="1"/>
          </p:cNvSpPr>
          <p:nvPr/>
        </p:nvSpPr>
        <p:spPr bwMode="gray">
          <a:xfrm>
            <a:off x="2574429" y="5765444"/>
            <a:ext cx="4800600" cy="0"/>
          </a:xfrm>
          <a:prstGeom prst="line">
            <a:avLst/>
          </a:prstGeom>
          <a:noFill/>
          <a:ln w="25400">
            <a:solidFill>
              <a:srgbClr val="00B050"/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38" name="Rectangle 267"/>
          <p:cNvSpPr>
            <a:spLocks noChangeArrowheads="1"/>
          </p:cNvSpPr>
          <p:nvPr/>
        </p:nvSpPr>
        <p:spPr bwMode="ltGray">
          <a:xfrm rot="3419336">
            <a:off x="2290266" y="5189182"/>
            <a:ext cx="479425" cy="520700"/>
          </a:xfrm>
          <a:prstGeom prst="rect">
            <a:avLst/>
          </a:prstGeom>
          <a:solidFill>
            <a:srgbClr val="66FF99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39" name="Text Box 268"/>
          <p:cNvSpPr txBox="1">
            <a:spLocks noChangeArrowheads="1"/>
          </p:cNvSpPr>
          <p:nvPr/>
        </p:nvSpPr>
        <p:spPr bwMode="gray">
          <a:xfrm>
            <a:off x="2344742" y="5232044"/>
            <a:ext cx="3561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b="1" dirty="0" smtClean="0">
                <a:solidFill>
                  <a:srgbClr val="FFFFFF"/>
                </a:solidFill>
                <a:latin typeface="Arial" charset="0"/>
              </a:rPr>
              <a:t>3</a:t>
            </a:r>
            <a:endParaRPr lang="en-US" sz="24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" name="Text Box 270"/>
          <p:cNvSpPr txBox="1">
            <a:spLocks noChangeArrowheads="1"/>
          </p:cNvSpPr>
          <p:nvPr/>
        </p:nvSpPr>
        <p:spPr bwMode="gray">
          <a:xfrm>
            <a:off x="3203848" y="3356993"/>
            <a:ext cx="4536504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ГРУППА КРАТКОВРЕМЕННОГО ПРЕБЫВАНИЯ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72"/>
          <p:cNvSpPr txBox="1">
            <a:spLocks noChangeArrowheads="1"/>
          </p:cNvSpPr>
          <p:nvPr/>
        </p:nvSpPr>
        <p:spPr bwMode="gray">
          <a:xfrm>
            <a:off x="3275857" y="5295544"/>
            <a:ext cx="33894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ВАРИАТИВНЫЕ ФОРМЫ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fd51dbc90a3f8217e2711ee16dbfc146b089d7"/>
</p:tagLst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2139</TotalTime>
  <Words>1048</Words>
  <Application>Microsoft Office PowerPoint</Application>
  <PresentationFormat>Экран (4:3)</PresentationFormat>
  <Paragraphs>218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ЕДИНЫЙ  «ДЕНЬ ОТКРЫТЫХ ДВЕРЕЙ» комплектование  дошкольных образовательных организаций города Екатеринбурга  на 2020/2021 учебный год</vt:lpstr>
      <vt:lpstr>   НОРМАТИВНО-ПРАВОВЫЕ ДОКУМЕНТЫ РЕГЛАМЕНТИРУЮЩИЕ ОРГАНИЗАЦИЮ  УЧЕТА И ЗАЧИСЛЕНИЕ ДЕТЕЙ В МУНИЦИПАЛЬНЫЕ  ДОШКОЛЬНЫЕ ОБРАЗОВАТЕЛЬНЫЕ ОРГАНИЗАЦИИ   </vt:lpstr>
      <vt:lpstr>НОРМАТИВНО-ПРАВОВЫЕ ДОКУМЕНТЫ МУНИЦИПАЛЬНОГО УРОВНЯ РЕГЛАМЕНТИРУЮЩИЕ ОРГАНИЗАЦИЮ  УЧЕТА И ЗАЧИСЛЕНИЕ ДЕТЕЙ В МУНИЦИПАЛЬНЫЕ  ДОШКОЛЬНЫЕ ОБРАЗОВАТЕЛЬНЫЕ ОРГАНИЗАЦИИ</vt:lpstr>
      <vt:lpstr>Слайд 4</vt:lpstr>
      <vt:lpstr>   ПЕРИОДЫ КОМПЛЕКТОВАНИЯ  МУНИЦИПАЛЬНЫХ ДОШКОЛЬНЫХ ОБРАЗОВАТЕЛЬНЫХ ОРГАНИЗАЦИЙ :   </vt:lpstr>
      <vt:lpstr>Слайд 6</vt:lpstr>
      <vt:lpstr>Слайд 7</vt:lpstr>
      <vt:lpstr>Слайд 8</vt:lpstr>
      <vt:lpstr>ФОРМЫ ДОШКОЛЬНОГО ОБРАЗОВАНИЯ В МДОО</vt:lpstr>
      <vt:lpstr>Слайд 10</vt:lpstr>
      <vt:lpstr>Слайд 11</vt:lpstr>
      <vt:lpstr>КОМПЛЕКТОВАНИЕ  в 2020-2021 уч. году в МБДОУ – детский сад № 92</vt:lpstr>
      <vt:lpstr>МБДОУ – детский сад № 92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Абстрактные синие волнистые фигуры</dc:title>
  <dc:creator>obstinate</dc:creator>
  <dc:description>Шаблон презентации с сайта https://presentation-creation.ru/</dc:description>
  <cp:lastModifiedBy>1</cp:lastModifiedBy>
  <cp:revision>777</cp:revision>
  <dcterms:created xsi:type="dcterms:W3CDTF">2018-02-25T09:09:03Z</dcterms:created>
  <dcterms:modified xsi:type="dcterms:W3CDTF">2020-04-09T16:24:42Z</dcterms:modified>
</cp:coreProperties>
</file>