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6" r:id="rId3"/>
    <p:sldId id="277" r:id="rId4"/>
    <p:sldId id="257" r:id="rId5"/>
    <p:sldId id="274" r:id="rId6"/>
    <p:sldId id="269" r:id="rId7"/>
    <p:sldId id="278" r:id="rId8"/>
    <p:sldId id="272" r:id="rId9"/>
    <p:sldId id="258" r:id="rId10"/>
    <p:sldId id="263" r:id="rId11"/>
    <p:sldId id="273" r:id="rId12"/>
    <p:sldId id="267" r:id="rId13"/>
    <p:sldId id="262" r:id="rId14"/>
    <p:sldId id="264" r:id="rId15"/>
    <p:sldId id="261" r:id="rId16"/>
    <p:sldId id="265" r:id="rId17"/>
    <p:sldId id="260" r:id="rId18"/>
    <p:sldId id="266" r:id="rId19"/>
    <p:sldId id="275" r:id="rId20"/>
    <p:sldId id="279" r:id="rId21"/>
    <p:sldId id="268" r:id="rId22"/>
    <p:sldId id="280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C234"/>
    <a:srgbClr val="CC0000"/>
    <a:srgbClr val="7D4E09"/>
    <a:srgbClr val="ECE332"/>
    <a:srgbClr val="CCFFCC"/>
    <a:srgbClr val="CCECFF"/>
    <a:srgbClr val="AAEB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669-9FAB-4F63-8A47-E88272820BA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D3D669-9FAB-4F63-8A47-E88272820BA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801D06-BD2D-4012-B471-5F2B07722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8.gif"/><Relationship Id="rId7" Type="http://schemas.openxmlformats.org/officeDocument/2006/relationships/image" Target="../media/image2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6.jpeg"/><Relationship Id="rId4" Type="http://schemas.openxmlformats.org/officeDocument/2006/relationships/image" Target="../media/image27.jpeg"/><Relationship Id="rId9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park.su/" TargetMode="External"/><Relationship Id="rId2" Type="http://schemas.openxmlformats.org/officeDocument/2006/relationships/hyperlink" Target="http://www.jandex.ru&#1083;&#1102;&#1073;&#1080;&#1084;&#1099;&#1077;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slide" Target="slide13.xm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slide" Target="slide1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8.xml"/><Relationship Id="rId5" Type="http://schemas.openxmlformats.org/officeDocument/2006/relationships/image" Target="../media/image5.jpeg"/><Relationship Id="rId10" Type="http://schemas.openxmlformats.org/officeDocument/2006/relationships/slide" Target="slide15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3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7544" y="692696"/>
            <a:ext cx="8135938" cy="20161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автоматизация звука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использованием схем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692150"/>
            <a:ext cx="6400800" cy="1752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940152" y="3645024"/>
            <a:ext cx="720080" cy="6983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fa93ace04aec8fbdc7289c5de77633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1800200" cy="158953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31342" y="3573016"/>
            <a:ext cx="3095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пьем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491880" y="1506488"/>
            <a:ext cx="720080" cy="6983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156176" y="1506488"/>
            <a:ext cx="720080" cy="6983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4211960" y="1772816"/>
            <a:ext cx="1216152" cy="43204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>
            <a:off x="6948264" y="1772816"/>
            <a:ext cx="1216152" cy="43204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539552" y="1556792"/>
            <a:ext cx="2008240" cy="698376"/>
            <a:chOff x="539552" y="1556792"/>
            <a:chExt cx="2008240" cy="698376"/>
          </a:xfrm>
        </p:grpSpPr>
        <p:sp>
          <p:nvSpPr>
            <p:cNvPr id="14" name="Овал 13"/>
            <p:cNvSpPr/>
            <p:nvPr/>
          </p:nvSpPr>
          <p:spPr>
            <a:xfrm>
              <a:off x="539552" y="1556792"/>
              <a:ext cx="720080" cy="6983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" name="Выгнутая вверх стрелка 18"/>
            <p:cNvSpPr/>
            <p:nvPr/>
          </p:nvSpPr>
          <p:spPr>
            <a:xfrm>
              <a:off x="1331640" y="1772816"/>
              <a:ext cx="1216152" cy="432048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0" name="Выгнутая вверх стрелка 19"/>
          <p:cNvSpPr/>
          <p:nvPr/>
        </p:nvSpPr>
        <p:spPr>
          <a:xfrm>
            <a:off x="6732240" y="3861048"/>
            <a:ext cx="1216152" cy="43204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03648" y="6093296"/>
            <a:ext cx="471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Ас, ас, ас –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пьем квас</a:t>
            </a:r>
          </a:p>
        </p:txBody>
      </p:sp>
      <p:sp>
        <p:nvSpPr>
          <p:cNvPr id="24" name="Управляющая кнопка: возврат 23">
            <a:hlinkClick r:id="rId3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b2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5733256"/>
            <a:ext cx="1104900" cy="9715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4208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Произнеси слог ЭС столько раз, сколько выросло дубов</a:t>
            </a:r>
            <a:endParaRPr lang="ru-RU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862" y="836712"/>
            <a:ext cx="2178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Слог ЭС</a:t>
            </a:r>
            <a:endParaRPr lang="ru-RU" sz="4000" b="1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771800" y="1484784"/>
            <a:ext cx="2152256" cy="443488"/>
            <a:chOff x="2771800" y="1484784"/>
            <a:chExt cx="2152256" cy="443488"/>
          </a:xfrm>
        </p:grpSpPr>
        <p:sp>
          <p:nvSpPr>
            <p:cNvPr id="4" name="Месяц 3"/>
            <p:cNvSpPr/>
            <p:nvPr/>
          </p:nvSpPr>
          <p:spPr>
            <a:xfrm rot="16200000">
              <a:off x="3077834" y="1322766"/>
              <a:ext cx="288032" cy="900100"/>
            </a:xfrm>
            <a:prstGeom prst="moon">
              <a:avLst>
                <a:gd name="adj" fmla="val 87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Выгнутая вверх стрелка 4"/>
            <p:cNvSpPr/>
            <p:nvPr/>
          </p:nvSpPr>
          <p:spPr>
            <a:xfrm>
              <a:off x="3707904" y="1484784"/>
              <a:ext cx="1216152" cy="443488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95536" y="3212976"/>
            <a:ext cx="9029452" cy="3246460"/>
            <a:chOff x="395536" y="3212976"/>
            <a:chExt cx="9029452" cy="324646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395536" y="3212976"/>
              <a:ext cx="6437164" cy="3174452"/>
              <a:chOff x="395536" y="3212976"/>
              <a:chExt cx="6437164" cy="3174452"/>
            </a:xfrm>
          </p:grpSpPr>
          <p:pic>
            <p:nvPicPr>
              <p:cNvPr id="9" name="Рисунок 8" descr="2pzjDgcE4O7UxnVLOQpAQdoHB4vR5L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536" y="3429000"/>
                <a:ext cx="3988892" cy="2958428"/>
              </a:xfrm>
              <a:prstGeom prst="rect">
                <a:avLst/>
              </a:prstGeom>
            </p:spPr>
          </p:pic>
          <p:pic>
            <p:nvPicPr>
              <p:cNvPr id="10" name="Рисунок 9" descr="2pzjDgcE4O7UxnVLOQpAQdoHB4vR5L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843808" y="3212976"/>
                <a:ext cx="3988892" cy="2958428"/>
              </a:xfrm>
              <a:prstGeom prst="rect">
                <a:avLst/>
              </a:prstGeom>
            </p:spPr>
          </p:pic>
        </p:grpSp>
        <p:pic>
          <p:nvPicPr>
            <p:cNvPr id="11" name="Рисунок 10" descr="2pzjDgcE4O7UxnVLOQpAQdoHB4vR5L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6096" y="3501008"/>
              <a:ext cx="3988892" cy="2958428"/>
            </a:xfrm>
            <a:prstGeom prst="rect">
              <a:avLst/>
            </a:prstGeom>
          </p:spPr>
        </p:pic>
      </p:grpSp>
      <p:pic>
        <p:nvPicPr>
          <p:cNvPr id="13" name="Рисунок 12" descr="b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5661248"/>
            <a:ext cx="1104900" cy="971550"/>
          </a:xfrm>
          <a:prstGeom prst="rect">
            <a:avLst/>
          </a:prstGeom>
        </p:spPr>
      </p:pic>
      <p:sp>
        <p:nvSpPr>
          <p:cNvPr id="17" name="Управляющая кнопка: возврат 16">
            <a:hlinkClick r:id="rId4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есяц 1"/>
          <p:cNvSpPr/>
          <p:nvPr/>
        </p:nvSpPr>
        <p:spPr>
          <a:xfrm rot="16200000">
            <a:off x="845586" y="1406213"/>
            <a:ext cx="288032" cy="900100"/>
          </a:xfrm>
          <a:prstGeom prst="moon">
            <a:avLst>
              <a:gd name="adj" fmla="val 87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1475656" y="1556792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Месяц 3"/>
          <p:cNvSpPr/>
          <p:nvPr/>
        </p:nvSpPr>
        <p:spPr>
          <a:xfrm rot="16200000">
            <a:off x="4013938" y="1406214"/>
            <a:ext cx="288032" cy="900100"/>
          </a:xfrm>
          <a:prstGeom prst="moon">
            <a:avLst>
              <a:gd name="adj" fmla="val 87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есяц 4"/>
          <p:cNvSpPr/>
          <p:nvPr/>
        </p:nvSpPr>
        <p:spPr>
          <a:xfrm rot="16200000">
            <a:off x="7002270" y="1442218"/>
            <a:ext cx="288032" cy="828092"/>
          </a:xfrm>
          <a:prstGeom prst="moon">
            <a:avLst>
              <a:gd name="adj" fmla="val 8484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7668344" y="3284984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4572000" y="1556792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5240" y="2996952"/>
            <a:ext cx="3627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идем в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43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852936"/>
            <a:ext cx="3847976" cy="2831976"/>
          </a:xfrm>
          <a:prstGeom prst="rect">
            <a:avLst/>
          </a:prstGeom>
        </p:spPr>
      </p:pic>
      <p:sp>
        <p:nvSpPr>
          <p:cNvPr id="10" name="Выгнутая вверх стрелка 9"/>
          <p:cNvSpPr/>
          <p:nvPr/>
        </p:nvSpPr>
        <p:spPr>
          <a:xfrm>
            <a:off x="7596336" y="1556792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6093296"/>
            <a:ext cx="56521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Эс</a:t>
            </a:r>
            <a:r>
              <a:rPr lang="ru-RU" sz="3200" b="1" cap="none" spc="0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cap="none" spc="0" dirty="0" err="1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эс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эс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м</a:t>
            </a:r>
            <a:r>
              <a:rPr lang="ru-RU" sz="3200" b="1" cap="none" spc="0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ы идем в лес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blume0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373216"/>
            <a:ext cx="1168524" cy="1240532"/>
          </a:xfrm>
          <a:prstGeom prst="rect">
            <a:avLst/>
          </a:prstGeom>
        </p:spPr>
      </p:pic>
      <p:sp>
        <p:nvSpPr>
          <p:cNvPr id="16" name="Управляющая кнопка: возврат 15">
            <a:hlinkClick r:id="rId4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гнутая вверх стрелка 10"/>
          <p:cNvSpPr/>
          <p:nvPr/>
        </p:nvSpPr>
        <p:spPr>
          <a:xfrm>
            <a:off x="6948264" y="3933056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7596336" y="2193424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3717032"/>
            <a:ext cx="1580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Иди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9" name="Рисунок 18" descr="i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281"/>
          <a:stretch>
            <a:fillRect/>
          </a:stretch>
        </p:blipFill>
        <p:spPr>
          <a:xfrm>
            <a:off x="3707904" y="3140968"/>
            <a:ext cx="1800200" cy="172819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1" name="Прямоугольник 20"/>
          <p:cNvSpPr/>
          <p:nvPr/>
        </p:nvSpPr>
        <p:spPr>
          <a:xfrm>
            <a:off x="3090560" y="551723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Рисунок 21" descr="ЛИЛИЯ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5373216"/>
            <a:ext cx="1168524" cy="119290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20067" y="548680"/>
            <a:ext cx="20265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Слог ИС</a:t>
            </a:r>
            <a:endParaRPr lang="ru-RU" sz="36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4644008" y="2193424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Месяц 23"/>
          <p:cNvSpPr/>
          <p:nvPr/>
        </p:nvSpPr>
        <p:spPr>
          <a:xfrm rot="16200000">
            <a:off x="3941930" y="1970838"/>
            <a:ext cx="216024" cy="1116124"/>
          </a:xfrm>
          <a:prstGeom prst="moon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Месяц 26"/>
          <p:cNvSpPr/>
          <p:nvPr/>
        </p:nvSpPr>
        <p:spPr>
          <a:xfrm rot="16200000">
            <a:off x="6894258" y="1970838"/>
            <a:ext cx="216024" cy="1116124"/>
          </a:xfrm>
          <a:prstGeom prst="moon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есяц 27"/>
          <p:cNvSpPr/>
          <p:nvPr/>
        </p:nvSpPr>
        <p:spPr>
          <a:xfrm rot="16200000">
            <a:off x="6174178" y="3699030"/>
            <a:ext cx="216024" cy="1116124"/>
          </a:xfrm>
          <a:prstGeom prst="moon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6093296"/>
            <a:ext cx="48965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</a:t>
            </a:r>
            <a:r>
              <a:rPr lang="ru-RU" sz="3200" b="1" cap="none" spc="0" dirty="0" err="1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3200" b="1" cap="none" spc="0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cap="none" spc="0" dirty="0" err="1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3200" b="1" cap="none" spc="0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cap="none" spc="0" dirty="0" err="1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3200" b="1" cap="none" spc="0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иди вниз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Управляющая кнопка: возврат 25">
            <a:hlinkClick r:id="rId4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2843808" y="620688"/>
            <a:ext cx="2440288" cy="443488"/>
            <a:chOff x="3347864" y="2193424"/>
            <a:chExt cx="2440288" cy="443488"/>
          </a:xfrm>
        </p:grpSpPr>
        <p:sp>
          <p:nvSpPr>
            <p:cNvPr id="33" name="Выгнутая вверх стрелка 32"/>
            <p:cNvSpPr/>
            <p:nvPr/>
          </p:nvSpPr>
          <p:spPr>
            <a:xfrm>
              <a:off x="4572000" y="2193424"/>
              <a:ext cx="1216152" cy="443488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Месяц 33"/>
            <p:cNvSpPr/>
            <p:nvPr/>
          </p:nvSpPr>
          <p:spPr>
            <a:xfrm rot="16200000">
              <a:off x="3797914" y="1970838"/>
              <a:ext cx="216024" cy="1116124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Выгнутая вверх стрелка 36"/>
          <p:cNvSpPr/>
          <p:nvPr/>
        </p:nvSpPr>
        <p:spPr>
          <a:xfrm>
            <a:off x="1475656" y="2204864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Месяц 37"/>
          <p:cNvSpPr/>
          <p:nvPr/>
        </p:nvSpPr>
        <p:spPr>
          <a:xfrm rot="16200000">
            <a:off x="701570" y="1982278"/>
            <a:ext cx="216024" cy="1116124"/>
          </a:xfrm>
          <a:prstGeom prst="moon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есяц 1"/>
          <p:cNvSpPr/>
          <p:nvPr/>
        </p:nvSpPr>
        <p:spPr>
          <a:xfrm rot="16200000">
            <a:off x="5526106" y="3843046"/>
            <a:ext cx="216024" cy="1116124"/>
          </a:xfrm>
          <a:prstGeom prst="moon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6228184" y="4077072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 descr="Liciza-cvah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DFD"/>
              </a:clrFrom>
              <a:clrTo>
                <a:srgbClr val="F7FDFD">
                  <a:alpha val="0"/>
                </a:srgbClr>
              </a:clrTo>
            </a:clrChange>
          </a:blip>
          <a:srcRect l="27320" t="30684" r="14721"/>
          <a:stretch>
            <a:fillRect/>
          </a:stretch>
        </p:blipFill>
        <p:spPr>
          <a:xfrm>
            <a:off x="3059832" y="2492896"/>
            <a:ext cx="1656184" cy="24482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7528" y="3789040"/>
            <a:ext cx="2602444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хитрый</a:t>
            </a:r>
            <a:endParaRPr lang="ru-RU" sz="5400" b="1" cap="none" spc="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ЛИЛИЯ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517232"/>
            <a:ext cx="1168524" cy="1048891"/>
          </a:xfrm>
          <a:prstGeom prst="rect">
            <a:avLst/>
          </a:prstGeom>
        </p:spPr>
      </p:pic>
      <p:sp>
        <p:nvSpPr>
          <p:cNvPr id="13" name="Месяц 12"/>
          <p:cNvSpPr/>
          <p:nvPr/>
        </p:nvSpPr>
        <p:spPr>
          <a:xfrm rot="16200000">
            <a:off x="773578" y="1694246"/>
            <a:ext cx="216024" cy="1116124"/>
          </a:xfrm>
          <a:prstGeom prst="moon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гнутая вверх стрелка 13"/>
          <p:cNvSpPr/>
          <p:nvPr/>
        </p:nvSpPr>
        <p:spPr>
          <a:xfrm>
            <a:off x="1475656" y="1916832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7668344" y="1916832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4644008" y="1916832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Месяц 16"/>
          <p:cNvSpPr/>
          <p:nvPr/>
        </p:nvSpPr>
        <p:spPr>
          <a:xfrm rot="16200000">
            <a:off x="3941930" y="1694246"/>
            <a:ext cx="216024" cy="1116124"/>
          </a:xfrm>
          <a:prstGeom prst="moon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есяц 17"/>
          <p:cNvSpPr/>
          <p:nvPr/>
        </p:nvSpPr>
        <p:spPr>
          <a:xfrm rot="16200000">
            <a:off x="6966266" y="1694246"/>
            <a:ext cx="216024" cy="1116124"/>
          </a:xfrm>
          <a:prstGeom prst="moon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27584" y="6021288"/>
            <a:ext cx="536408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sz="3200" b="1" dirty="0" err="1" smtClean="0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–хитрый лис</a:t>
            </a:r>
          </a:p>
        </p:txBody>
      </p:sp>
      <p:sp>
        <p:nvSpPr>
          <p:cNvPr id="21" name="Управляющая кнопка: возврат 20">
            <a:hlinkClick r:id="rId4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707904" y="1772816"/>
            <a:ext cx="36004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04248" y="1772816"/>
            <a:ext cx="36004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76256" y="3429000"/>
            <a:ext cx="36004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611560" y="1700808"/>
            <a:ext cx="1656184" cy="731520"/>
            <a:chOff x="611560" y="1700808"/>
            <a:chExt cx="1656184" cy="731520"/>
          </a:xfrm>
        </p:grpSpPr>
        <p:sp>
          <p:nvSpPr>
            <p:cNvPr id="2" name="Овал 1"/>
            <p:cNvSpPr/>
            <p:nvPr/>
          </p:nvSpPr>
          <p:spPr>
            <a:xfrm>
              <a:off x="611560" y="1700808"/>
              <a:ext cx="360040" cy="720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115616" y="2060848"/>
              <a:ext cx="1152128" cy="371480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2" name="Выгнутая вверх стрелка 11"/>
          <p:cNvSpPr/>
          <p:nvPr/>
        </p:nvSpPr>
        <p:spPr>
          <a:xfrm>
            <a:off x="7308304" y="2060848"/>
            <a:ext cx="1152128" cy="44348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4139952" y="2132856"/>
            <a:ext cx="1152128" cy="37148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7236296" y="3789040"/>
            <a:ext cx="1152128" cy="37148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 descr="2412160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DD8"/>
              </a:clrFrom>
              <a:clrTo>
                <a:srgbClr val="FBFDD8">
                  <a:alpha val="0"/>
                </a:srgbClr>
              </a:clrTo>
            </a:clrChange>
          </a:blip>
          <a:srcRect l="7259" t="14180" r="7258"/>
          <a:stretch>
            <a:fillRect/>
          </a:stretch>
        </p:blipFill>
        <p:spPr>
          <a:xfrm>
            <a:off x="4067944" y="2564904"/>
            <a:ext cx="1944216" cy="273630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55576" y="3356992"/>
            <a:ext cx="3230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вешай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00192" y="3429000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5" name="Рисунок 24" descr="blume0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5229200"/>
            <a:ext cx="1024508" cy="124053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22857" y="548680"/>
            <a:ext cx="2032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Слог ОС</a:t>
            </a:r>
            <a:endParaRPr lang="ru-RU" sz="36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6021288"/>
            <a:ext cx="5544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Ос, ос, ос –не вешай нос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возврат 21">
            <a:hlinkClick r:id="rId4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2843808" y="404664"/>
            <a:ext cx="1656184" cy="731520"/>
            <a:chOff x="611560" y="1700808"/>
            <a:chExt cx="1656184" cy="731520"/>
          </a:xfrm>
        </p:grpSpPr>
        <p:sp>
          <p:nvSpPr>
            <p:cNvPr id="24" name="Овал 23"/>
            <p:cNvSpPr/>
            <p:nvPr/>
          </p:nvSpPr>
          <p:spPr>
            <a:xfrm>
              <a:off x="611560" y="1700808"/>
              <a:ext cx="360040" cy="720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Выгнутая вверх стрелка 26"/>
            <p:cNvSpPr/>
            <p:nvPr/>
          </p:nvSpPr>
          <p:spPr>
            <a:xfrm>
              <a:off x="1115616" y="2060848"/>
              <a:ext cx="1152128" cy="371480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300192" y="3861048"/>
            <a:ext cx="36004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6732240" y="4221088"/>
            <a:ext cx="1152128" cy="37148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 descr="501751577.jpg"/>
          <p:cNvPicPr>
            <a:picLocks noChangeAspect="1"/>
          </p:cNvPicPr>
          <p:nvPr/>
        </p:nvPicPr>
        <p:blipFill>
          <a:blip r:embed="rId2" cstate="print"/>
          <a:srcRect l="14049" t="12201" r="25862" b="12200"/>
          <a:stretch>
            <a:fillRect/>
          </a:stretch>
        </p:blipFill>
        <p:spPr>
          <a:xfrm>
            <a:off x="3275856" y="3068960"/>
            <a:ext cx="2880320" cy="172819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3528" y="3861048"/>
            <a:ext cx="2671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будки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1560" y="1700808"/>
            <a:ext cx="36004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707904" y="1772816"/>
            <a:ext cx="36004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804248" y="1772816"/>
            <a:ext cx="36004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1115616" y="1988840"/>
            <a:ext cx="1152128" cy="44348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7308304" y="2060848"/>
            <a:ext cx="1152128" cy="44348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>
            <a:off x="4139952" y="2060848"/>
            <a:ext cx="1152128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 descr="b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5517232"/>
            <a:ext cx="1104900" cy="97155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55576" y="6021288"/>
            <a:ext cx="5364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Ос, ос, ос – у будки пес</a:t>
            </a:r>
            <a:endParaRPr lang="ru-RU" sz="3200" b="1" dirty="0">
              <a:ln w="10541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возврат 21">
            <a:hlinkClick r:id="rId4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755576" y="1988840"/>
            <a:ext cx="1648200" cy="371480"/>
            <a:chOff x="755576" y="1988840"/>
            <a:chExt cx="1648200" cy="371480"/>
          </a:xfrm>
        </p:grpSpPr>
        <p:sp>
          <p:nvSpPr>
            <p:cNvPr id="2" name="Овал 1"/>
            <p:cNvSpPr/>
            <p:nvPr/>
          </p:nvSpPr>
          <p:spPr>
            <a:xfrm>
              <a:off x="755576" y="2060848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Выгнутая вверх стрелка 3"/>
            <p:cNvSpPr/>
            <p:nvPr/>
          </p:nvSpPr>
          <p:spPr>
            <a:xfrm>
              <a:off x="1187624" y="1988840"/>
              <a:ext cx="1216152" cy="371480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5" name="Овал 4"/>
          <p:cNvSpPr/>
          <p:nvPr/>
        </p:nvSpPr>
        <p:spPr>
          <a:xfrm>
            <a:off x="6300192" y="206084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635896" y="206084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6660232" y="1988840"/>
            <a:ext cx="1216152" cy="37148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3995936" y="1988840"/>
            <a:ext cx="1216152" cy="37148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6732240" y="3717032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 descr="image1023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924944"/>
            <a:ext cx="2622426" cy="199910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26041" y="3284984"/>
            <a:ext cx="1680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ем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6" name="Рисунок 25" descr="Pansy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5609" y="5589240"/>
            <a:ext cx="858391" cy="101612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8224" y="404664"/>
            <a:ext cx="2178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600" b="1" cap="none" spc="0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Слог УС</a:t>
            </a:r>
            <a:endParaRPr lang="ru-RU" sz="36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72200" y="386104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6093296"/>
            <a:ext cx="59046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Ус, ус, ус –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ем арбуз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Управляющая кнопка: возврат 18">
            <a:hlinkClick r:id="rId4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2987824" y="764704"/>
            <a:ext cx="1648200" cy="371480"/>
            <a:chOff x="755576" y="1988840"/>
            <a:chExt cx="1648200" cy="371480"/>
          </a:xfrm>
        </p:grpSpPr>
        <p:sp>
          <p:nvSpPr>
            <p:cNvPr id="20" name="Овал 19"/>
            <p:cNvSpPr/>
            <p:nvPr/>
          </p:nvSpPr>
          <p:spPr>
            <a:xfrm>
              <a:off x="755576" y="2060848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Выгнутая вверх стрелка 20"/>
            <p:cNvSpPr/>
            <p:nvPr/>
          </p:nvSpPr>
          <p:spPr>
            <a:xfrm>
              <a:off x="1187624" y="1988840"/>
              <a:ext cx="1216152" cy="371480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гнутая вверх стрелка 2"/>
          <p:cNvSpPr/>
          <p:nvPr/>
        </p:nvSpPr>
        <p:spPr>
          <a:xfrm>
            <a:off x="6228184" y="4149080"/>
            <a:ext cx="1216152" cy="443488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3861048"/>
            <a:ext cx="2303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Вот это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84368" y="3789040"/>
            <a:ext cx="410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27584" y="206084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1187624" y="1844824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300192" y="206084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635896" y="206084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гнутая вверх стрелка 17"/>
          <p:cNvSpPr/>
          <p:nvPr/>
        </p:nvSpPr>
        <p:spPr>
          <a:xfrm>
            <a:off x="6660232" y="1916832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>
            <a:off x="3995936" y="1916832"/>
            <a:ext cx="1216152" cy="443488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868144" y="4293096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2267744" y="3140968"/>
            <a:ext cx="3456384" cy="1717176"/>
            <a:chOff x="2267744" y="3140968"/>
            <a:chExt cx="3456384" cy="1717176"/>
          </a:xfrm>
        </p:grpSpPr>
        <p:pic>
          <p:nvPicPr>
            <p:cNvPr id="11" name="Рисунок 10" descr="wels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531" r="8657"/>
            <a:stretch>
              <a:fillRect/>
            </a:stretch>
          </p:blipFill>
          <p:spPr>
            <a:xfrm>
              <a:off x="2987824" y="3140968"/>
              <a:ext cx="2736304" cy="1717176"/>
            </a:xfrm>
            <a:prstGeom prst="rect">
              <a:avLst/>
            </a:prstGeom>
          </p:spPr>
        </p:pic>
        <p:sp>
          <p:nvSpPr>
            <p:cNvPr id="29" name="Стрелка вправо 28"/>
            <p:cNvSpPr/>
            <p:nvPr/>
          </p:nvSpPr>
          <p:spPr>
            <a:xfrm>
              <a:off x="2267744" y="3356992"/>
              <a:ext cx="978408" cy="432048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15616" y="6093296"/>
            <a:ext cx="4536504" cy="584775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Ус, ус, ус – 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это ус!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возврат 23">
            <a:hlinkClick r:id="rId3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kaktu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5445224"/>
            <a:ext cx="931540" cy="12142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8e761_70699186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332656"/>
            <a:ext cx="69368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Поиграй с мячом, проговаривая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понравившуюся </a:t>
            </a:r>
            <a:r>
              <a:rPr lang="ru-RU" sz="36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чистоговорку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eti_ma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052736"/>
            <a:ext cx="6408711" cy="5439714"/>
          </a:xfrm>
          <a:prstGeom prst="rect">
            <a:avLst/>
          </a:prstGeom>
        </p:spPr>
      </p:pic>
      <p:pic>
        <p:nvPicPr>
          <p:cNvPr id="6" name="Рисунок 5" descr="ЛИЛИЯ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5373216"/>
            <a:ext cx="1168524" cy="1192907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>
            <a:off x="4427984" y="58795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юша с цветко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052736"/>
            <a:ext cx="4447581" cy="58052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2600" y="188640"/>
            <a:ext cx="8105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7EC23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Собери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цветы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54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Нюши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79712" y="3861048"/>
            <a:ext cx="2880320" cy="1357136"/>
            <a:chOff x="2267744" y="3140968"/>
            <a:chExt cx="3456384" cy="1717176"/>
          </a:xfrm>
        </p:grpSpPr>
        <p:pic>
          <p:nvPicPr>
            <p:cNvPr id="3" name="Рисунок 2" descr="wels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531" r="8657"/>
            <a:stretch>
              <a:fillRect/>
            </a:stretch>
          </p:blipFill>
          <p:spPr>
            <a:xfrm>
              <a:off x="2987824" y="3140968"/>
              <a:ext cx="2736304" cy="1717176"/>
            </a:xfrm>
            <a:prstGeom prst="rect">
              <a:avLst/>
            </a:prstGeom>
          </p:spPr>
        </p:pic>
        <p:sp>
          <p:nvSpPr>
            <p:cNvPr id="4" name="Стрелка вправо 3"/>
            <p:cNvSpPr/>
            <p:nvPr/>
          </p:nvSpPr>
          <p:spPr>
            <a:xfrm>
              <a:off x="2267744" y="3356992"/>
              <a:ext cx="978408" cy="432048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</p:grpSp>
      <p:pic>
        <p:nvPicPr>
          <p:cNvPr id="5" name="Рисунок 4" descr="image1023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052736"/>
            <a:ext cx="2244586" cy="1711077"/>
          </a:xfrm>
          <a:prstGeom prst="rect">
            <a:avLst/>
          </a:prstGeom>
        </p:spPr>
      </p:pic>
      <p:pic>
        <p:nvPicPr>
          <p:cNvPr id="6" name="Рисунок 5" descr="501751577.jpg"/>
          <p:cNvPicPr>
            <a:picLocks noChangeAspect="1"/>
          </p:cNvPicPr>
          <p:nvPr/>
        </p:nvPicPr>
        <p:blipFill>
          <a:blip r:embed="rId4" cstate="print"/>
          <a:srcRect l="14049" t="12201" r="25862" b="12200"/>
          <a:stretch>
            <a:fillRect/>
          </a:stretch>
        </p:blipFill>
        <p:spPr>
          <a:xfrm>
            <a:off x="2771800" y="1700808"/>
            <a:ext cx="2520280" cy="1512168"/>
          </a:xfrm>
          <a:prstGeom prst="rect">
            <a:avLst/>
          </a:prstGeom>
        </p:spPr>
      </p:pic>
      <p:pic>
        <p:nvPicPr>
          <p:cNvPr id="7" name="Рисунок 6" descr="2412160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DD8"/>
              </a:clrFrom>
              <a:clrTo>
                <a:srgbClr val="FBFDD8">
                  <a:alpha val="0"/>
                </a:srgbClr>
              </a:clrTo>
            </a:clrChange>
          </a:blip>
          <a:srcRect l="7259" t="14180" r="7258"/>
          <a:stretch>
            <a:fillRect/>
          </a:stretch>
        </p:blipFill>
        <p:spPr>
          <a:xfrm>
            <a:off x="5076056" y="4365104"/>
            <a:ext cx="1637235" cy="2304256"/>
          </a:xfrm>
          <a:prstGeom prst="rect">
            <a:avLst/>
          </a:prstGeom>
        </p:spPr>
      </p:pic>
      <p:pic>
        <p:nvPicPr>
          <p:cNvPr id="8" name="Рисунок 7" descr="0w8EJeFkkr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22680" r="24401"/>
          <a:stretch>
            <a:fillRect/>
          </a:stretch>
        </p:blipFill>
        <p:spPr>
          <a:xfrm>
            <a:off x="395536" y="836712"/>
            <a:ext cx="1296144" cy="1872208"/>
          </a:xfrm>
          <a:prstGeom prst="rect">
            <a:avLst/>
          </a:prstGeom>
        </p:spPr>
      </p:pic>
      <p:pic>
        <p:nvPicPr>
          <p:cNvPr id="9" name="Рисунок 8" descr="fa93ace04aec8fbdc7289c5de776330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3645024"/>
            <a:ext cx="1800200" cy="1589534"/>
          </a:xfrm>
          <a:prstGeom prst="rect">
            <a:avLst/>
          </a:prstGeom>
        </p:spPr>
      </p:pic>
      <p:pic>
        <p:nvPicPr>
          <p:cNvPr id="10" name="Рисунок 9" descr="Liciza-cvaha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7FDFD"/>
              </a:clrFrom>
              <a:clrTo>
                <a:srgbClr val="F7FDFD">
                  <a:alpha val="0"/>
                </a:srgbClr>
              </a:clrTo>
            </a:clrChange>
          </a:blip>
          <a:srcRect l="27320" t="30684" r="14721"/>
          <a:stretch>
            <a:fillRect/>
          </a:stretch>
        </p:blipFill>
        <p:spPr>
          <a:xfrm>
            <a:off x="611560" y="4005064"/>
            <a:ext cx="1656184" cy="2448272"/>
          </a:xfrm>
          <a:prstGeom prst="rect">
            <a:avLst/>
          </a:prstGeom>
        </p:spPr>
      </p:pic>
      <p:pic>
        <p:nvPicPr>
          <p:cNvPr id="11" name="Рисунок 10" descr="ЛИЛИЯ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360" y="5589240"/>
            <a:ext cx="1168524" cy="104889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04607" y="260648"/>
            <a:ext cx="64237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Придумай свою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чистоговорку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229200"/>
            <a:ext cx="6721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Ура! Ты собрал букет!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76672"/>
            <a:ext cx="4032448" cy="4464496"/>
          </a:xfrm>
          <a:prstGeom prst="rect">
            <a:avLst/>
          </a:prstGeom>
        </p:spPr>
      </p:pic>
      <p:pic>
        <p:nvPicPr>
          <p:cNvPr id="5" name="Рисунок 4" descr="Нюша с цветко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836712"/>
            <a:ext cx="3951075" cy="51571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арик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484784"/>
            <a:ext cx="3096344" cy="4752528"/>
          </a:xfrm>
          <a:prstGeom prst="rect">
            <a:avLst/>
          </a:prstGeom>
        </p:spPr>
      </p:pic>
      <p:pic>
        <p:nvPicPr>
          <p:cNvPr id="4" name="Рисунок 3" descr="шарик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2627201" cy="4032448"/>
          </a:xfrm>
          <a:prstGeom prst="rect">
            <a:avLst/>
          </a:prstGeom>
        </p:spPr>
      </p:pic>
      <p:pic>
        <p:nvPicPr>
          <p:cNvPr id="5" name="Рисунок 4" descr="шарик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980728"/>
            <a:ext cx="2627201" cy="40324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dobe Song Std L" pitchFamily="18" charset="-128"/>
                <a:ea typeface="Adobe Song Std L" pitchFamily="18" charset="-128"/>
              </a:rPr>
              <a:t>Использованные ресурсы:</a:t>
            </a:r>
            <a:endParaRPr lang="ru-RU" b="1" dirty="0"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340768"/>
            <a:ext cx="8686800" cy="4525962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Материалы лекций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Сизовой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Э.Я.</a:t>
            </a:r>
          </a:p>
          <a:p>
            <a:pPr>
              <a:buFont typeface="Wingdings" pitchFamily="2" charset="2"/>
              <a:buChar char="q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Иллюстративный материал с сайта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www.jandex.ru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www.gifpark.su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Ветер http://stihoslov.ru/calendar/2…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err="1" smtClean="0"/>
              <a:t>Нюша</a:t>
            </a:r>
            <a:r>
              <a:rPr lang="ru-RU" sz="2200" dirty="0" smtClean="0"/>
              <a:t> </a:t>
            </a:r>
            <a:r>
              <a:rPr lang="en-US" sz="2200" dirty="0" smtClean="0"/>
              <a:t>http://www.liveinternet.ru/use…</a:t>
            </a:r>
            <a:endParaRPr lang="ru-RU" sz="2200" dirty="0" smtClean="0"/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слоник. http://www.tvidi.ru/ch/forums/…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Лейка. http://www.znaikak.ru/howbornp…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Душ http://легкий-фитнес.рф/%D0%BA…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Ветер http://stihoslov.ru/calendar/2…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Насос http://www.shopintex.ru/gr1135…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Фон полянка http://afisha.altune.ru/detski…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Дети играют в мяч http://dutsadok.com.ua/publ/lj…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Лес. http://raaddist.livejournal.co…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Ананас http://www.liora.lv/useful/Blo…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Квас http://magiya.hilat-hina.info/…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Сом http://ini-fb.dvgu.ru/redbook.…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Пес у будки http://www.wallon.ru/photo/mul…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Лисица и виноград http://zoooravl.ru/sobaki/667-…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Ребенок с арбузом http://www.badgood.info/review…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Мостик http://mydiz.ru/bridge/490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Улыбка http://ecovoice.ru/index/page8…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Дети играют в мяч http://dutsadok.com.ua/publ/lj… 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Дуб http://turan_tiger.yvision.kz/…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Забор http://iz-dereva.biz/%D0%BA%D0…</a:t>
            </a:r>
          </a:p>
          <a:p>
            <a:endParaRPr lang="ru-RU" sz="2200" dirty="0" smtClean="0"/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endParaRPr lang="ru-RU" i="1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Wingdings" pitchFamily="2" charset="2"/>
              <a:buChar char="q"/>
            </a:pPr>
            <a:endParaRPr lang="ru-RU" i="1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Wingdings" pitchFamily="2" charset="2"/>
              <a:buChar char="q"/>
            </a:pPr>
            <a:endParaRPr lang="ru-RU" i="1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Wingdings" pitchFamily="2" charset="2"/>
              <a:buChar char="q"/>
            </a:pPr>
            <a:endParaRPr lang="ru-RU" i="1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Wingdings" pitchFamily="2" charset="2"/>
              <a:buChar char="q"/>
            </a:pPr>
            <a:endParaRPr lang="ru-RU" i="1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Wingdings" pitchFamily="2" charset="2"/>
              <a:buChar char="q"/>
            </a:pPr>
            <a:endParaRPr lang="ru-RU" i="1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но 1 5"/>
          <p:cNvSpPr/>
          <p:nvPr/>
        </p:nvSpPr>
        <p:spPr>
          <a:xfrm>
            <a:off x="683568" y="332656"/>
            <a:ext cx="2232248" cy="2376264"/>
          </a:xfrm>
          <a:prstGeom prst="irregularSeal1">
            <a:avLst/>
          </a:prstGeom>
          <a:solidFill>
            <a:srgbClr val="ECE3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зеркало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764704"/>
            <a:ext cx="762000" cy="1333500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3851920" y="476672"/>
            <a:ext cx="2232248" cy="2376264"/>
            <a:chOff x="3851920" y="476672"/>
            <a:chExt cx="2232248" cy="2376264"/>
          </a:xfrm>
        </p:grpSpPr>
        <p:sp>
          <p:nvSpPr>
            <p:cNvPr id="4" name="Пятно 1 3">
              <a:hlinkClick r:id="rId4" action="ppaction://hlinksldjump"/>
            </p:cNvPr>
            <p:cNvSpPr/>
            <p:nvPr/>
          </p:nvSpPr>
          <p:spPr>
            <a:xfrm>
              <a:off x="3851920" y="476672"/>
              <a:ext cx="2232248" cy="2376264"/>
            </a:xfrm>
            <a:prstGeom prst="irregularSeal1">
              <a:avLst/>
            </a:prstGeom>
            <a:solidFill>
              <a:srgbClr val="ECE3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4211960" y="1124744"/>
              <a:ext cx="1307477" cy="1116715"/>
              <a:chOff x="179512" y="1769068"/>
              <a:chExt cx="4639433" cy="3379207"/>
            </a:xfrm>
          </p:grpSpPr>
          <p:pic>
            <p:nvPicPr>
              <p:cNvPr id="7" name="Рисунок 6" descr="297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968098" y="3512252"/>
                <a:ext cx="2016225" cy="1636023"/>
              </a:xfrm>
              <a:prstGeom prst="rect">
                <a:avLst/>
              </a:prstGeom>
            </p:spPr>
          </p:pic>
          <p:pic>
            <p:nvPicPr>
              <p:cNvPr id="8" name="Рисунок 7" descr="ветер,листопад.jpg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9512" y="2234481"/>
                <a:ext cx="3258696" cy="2444022"/>
              </a:xfrm>
              <a:prstGeom prst="rect">
                <a:avLst/>
              </a:prstGeom>
            </p:spPr>
          </p:pic>
          <p:pic>
            <p:nvPicPr>
              <p:cNvPr id="9" name="Рисунок 8" descr="8vgAe1LpKx0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990146" y="1769068"/>
                <a:ext cx="1828799" cy="21214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2" name="Пятно 1 21">
            <a:hlinkClick r:id="rId9" action="ppaction://hlinksldjump"/>
          </p:cNvPr>
          <p:cNvSpPr/>
          <p:nvPr/>
        </p:nvSpPr>
        <p:spPr>
          <a:xfrm>
            <a:off x="179512" y="2852936"/>
            <a:ext cx="2232248" cy="2376264"/>
          </a:xfrm>
          <a:prstGeom prst="irregularSeal1">
            <a:avLst/>
          </a:prstGeom>
          <a:solidFill>
            <a:srgbClr val="ECE332"/>
          </a:solidFill>
          <a:ln>
            <a:solidFill>
              <a:srgbClr val="7D4E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эс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67544" y="3645024"/>
            <a:ext cx="1728192" cy="360040"/>
            <a:chOff x="2771800" y="1484784"/>
            <a:chExt cx="2152256" cy="443488"/>
          </a:xfrm>
        </p:grpSpPr>
        <p:sp>
          <p:nvSpPr>
            <p:cNvPr id="24" name="Месяц 23"/>
            <p:cNvSpPr/>
            <p:nvPr/>
          </p:nvSpPr>
          <p:spPr>
            <a:xfrm rot="16200000">
              <a:off x="3077834" y="1322766"/>
              <a:ext cx="288032" cy="900100"/>
            </a:xfrm>
            <a:prstGeom prst="moon">
              <a:avLst>
                <a:gd name="adj" fmla="val 87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Выгнутая вверх стрелка 24"/>
            <p:cNvSpPr/>
            <p:nvPr/>
          </p:nvSpPr>
          <p:spPr>
            <a:xfrm>
              <a:off x="3707904" y="1484784"/>
              <a:ext cx="1216152" cy="443488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" name="Пятно 1 10">
            <a:hlinkClick r:id="rId10" action="ppaction://hlinksldjump"/>
          </p:cNvPr>
          <p:cNvSpPr/>
          <p:nvPr/>
        </p:nvSpPr>
        <p:spPr>
          <a:xfrm>
            <a:off x="2339752" y="4293096"/>
            <a:ext cx="2232248" cy="2376264"/>
          </a:xfrm>
          <a:prstGeom prst="irregularSeal1">
            <a:avLst/>
          </a:prstGeom>
          <a:solidFill>
            <a:srgbClr val="ECE3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  <a:hlinkClick r:id="rId11" action="ppaction://hlinksldjump"/>
            </a:endParaRP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  <a:hlinkClick r:id="rId11" action="ppaction://hlinksldjump"/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ос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915816" y="5013176"/>
            <a:ext cx="1080120" cy="504056"/>
            <a:chOff x="611560" y="1700808"/>
            <a:chExt cx="1656184" cy="731520"/>
          </a:xfrm>
        </p:grpSpPr>
        <p:sp>
          <p:nvSpPr>
            <p:cNvPr id="30" name="Овал 29"/>
            <p:cNvSpPr/>
            <p:nvPr/>
          </p:nvSpPr>
          <p:spPr>
            <a:xfrm>
              <a:off x="611560" y="1700808"/>
              <a:ext cx="360040" cy="720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Выгнутая вверх стрелка 30"/>
            <p:cNvSpPr/>
            <p:nvPr/>
          </p:nvSpPr>
          <p:spPr>
            <a:xfrm>
              <a:off x="1115616" y="2060848"/>
              <a:ext cx="1152128" cy="371480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2" name="Пятно 1 11">
            <a:hlinkClick r:id="rId12" action="ppaction://hlinksldjump"/>
          </p:cNvPr>
          <p:cNvSpPr/>
          <p:nvPr/>
        </p:nvSpPr>
        <p:spPr>
          <a:xfrm>
            <a:off x="6732240" y="4221088"/>
            <a:ext cx="2232248" cy="2376264"/>
          </a:xfrm>
          <a:prstGeom prst="irregularSeal1">
            <a:avLst/>
          </a:prstGeom>
          <a:solidFill>
            <a:srgbClr val="ECE3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  <a:hlinkClick r:id="rId13" action="ppaction://hlinksldjump"/>
            </a:endParaRP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  <a:hlinkClick r:id="rId13" action="ppaction://hlinksldjump"/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ус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7343800" y="5085184"/>
            <a:ext cx="1080120" cy="216024"/>
            <a:chOff x="755576" y="1988840"/>
            <a:chExt cx="1648200" cy="371480"/>
          </a:xfrm>
        </p:grpSpPr>
        <p:sp>
          <p:nvSpPr>
            <p:cNvPr id="33" name="Овал 32"/>
            <p:cNvSpPr/>
            <p:nvPr/>
          </p:nvSpPr>
          <p:spPr>
            <a:xfrm>
              <a:off x="755576" y="2060848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Выгнутая вверх стрелка 33"/>
            <p:cNvSpPr/>
            <p:nvPr/>
          </p:nvSpPr>
          <p:spPr>
            <a:xfrm>
              <a:off x="1187624" y="1988840"/>
              <a:ext cx="1216152" cy="371480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3" name="Пятно 1 12">
            <a:hlinkClick r:id="rId11" action="ppaction://hlinksldjump"/>
          </p:cNvPr>
          <p:cNvSpPr/>
          <p:nvPr/>
        </p:nvSpPr>
        <p:spPr>
          <a:xfrm>
            <a:off x="6732240" y="188640"/>
            <a:ext cx="2232248" cy="2376264"/>
          </a:xfrm>
          <a:prstGeom prst="irregularSeal1">
            <a:avLst/>
          </a:prstGeom>
          <a:solidFill>
            <a:srgbClr val="ECE3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7092280" y="980728"/>
            <a:ext cx="1440160" cy="432048"/>
            <a:chOff x="539552" y="1556792"/>
            <a:chExt cx="2008240" cy="698376"/>
          </a:xfrm>
        </p:grpSpPr>
        <p:sp>
          <p:nvSpPr>
            <p:cNvPr id="16" name="Овал 15"/>
            <p:cNvSpPr/>
            <p:nvPr/>
          </p:nvSpPr>
          <p:spPr>
            <a:xfrm>
              <a:off x="539552" y="1556792"/>
              <a:ext cx="720080" cy="6983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7" name="Выгнутая вверх стрелка 16"/>
            <p:cNvSpPr/>
            <p:nvPr/>
          </p:nvSpPr>
          <p:spPr>
            <a:xfrm>
              <a:off x="1331640" y="1772816"/>
              <a:ext cx="1216152" cy="432048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7524328" y="1340768"/>
            <a:ext cx="5725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hlinkClick r:id="rId11" action="ppaction://hlinksldjump" tooltip="изменить цвет"/>
              </a:rPr>
              <a:t>ас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ятно 1 20">
            <a:hlinkClick r:id="rId13" action="ppaction://hlinksldjump"/>
          </p:cNvPr>
          <p:cNvSpPr/>
          <p:nvPr/>
        </p:nvSpPr>
        <p:spPr>
          <a:xfrm>
            <a:off x="4283968" y="2852936"/>
            <a:ext cx="2232248" cy="2376264"/>
          </a:xfrm>
          <a:prstGeom prst="irregularSeal1">
            <a:avLst/>
          </a:prstGeom>
          <a:solidFill>
            <a:srgbClr val="ECE3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4499992" y="3789040"/>
            <a:ext cx="1720208" cy="299472"/>
            <a:chOff x="323528" y="2193424"/>
            <a:chExt cx="2368280" cy="443488"/>
          </a:xfrm>
        </p:grpSpPr>
        <p:sp>
          <p:nvSpPr>
            <p:cNvPr id="27" name="Месяц 26"/>
            <p:cNvSpPr/>
            <p:nvPr/>
          </p:nvSpPr>
          <p:spPr>
            <a:xfrm rot="16200000">
              <a:off x="773578" y="1826822"/>
              <a:ext cx="216024" cy="1116124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Выгнутая вверх стрелка 27"/>
            <p:cNvSpPr/>
            <p:nvPr/>
          </p:nvSpPr>
          <p:spPr>
            <a:xfrm>
              <a:off x="1475656" y="2193424"/>
              <a:ext cx="1216152" cy="443488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5148064" y="3933056"/>
            <a:ext cx="55015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ис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51163" y="4221088"/>
            <a:ext cx="6192837" cy="1143000"/>
          </a:xfrm>
        </p:spPr>
        <p:txBody>
          <a:bodyPr>
            <a:normAutofit fontScale="90000"/>
          </a:bodyPr>
          <a:lstStyle/>
          <a:p>
            <a:r>
              <a:rPr lang="ru-RU" sz="27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Повторение артикуляции звука С у зеркала с использованием опорных схем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мостик за нижними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зубами</a:t>
            </a:r>
            <a:r>
              <a:rPr lang="ru-RU" sz="4000" dirty="0" smtClean="0">
                <a:latin typeface="Adana script Deco" pitchFamily="2" charset="0"/>
              </a:rPr>
              <a:t/>
            </a:r>
            <a:br>
              <a:rPr lang="ru-RU" sz="4000" dirty="0" smtClean="0">
                <a:latin typeface="Adana script Deco" pitchFamily="2" charset="0"/>
              </a:rPr>
            </a:br>
            <a:r>
              <a:rPr lang="ru-RU" sz="4000" dirty="0" smtClean="0">
                <a:latin typeface="Adana script Deco" pitchFamily="2" charset="0"/>
              </a:rPr>
              <a:t/>
            </a:r>
            <a:br>
              <a:rPr lang="ru-RU" sz="4000" dirty="0" smtClean="0">
                <a:latin typeface="Adana script Deco" pitchFamily="2" charset="0"/>
              </a:rPr>
            </a:br>
            <a:r>
              <a:rPr lang="ru-RU" sz="4000" dirty="0" smtClean="0">
                <a:latin typeface="Adana script Deco" pitchFamily="2" charset="0"/>
              </a:rPr>
              <a:t>                      </a:t>
            </a:r>
            <a:r>
              <a:rPr lang="ru-RU" sz="2200" dirty="0" smtClean="0">
                <a:latin typeface="Adana script Deco" pitchFamily="2" charset="0"/>
              </a:rPr>
              <a:t> </a:t>
            </a:r>
            <a:r>
              <a:rPr lang="ru-RU" sz="4000" dirty="0" smtClean="0">
                <a:latin typeface="Adana script Deco" pitchFamily="2" charset="0"/>
              </a:rPr>
              <a:t/>
            </a:r>
            <a:br>
              <a:rPr lang="ru-RU" sz="4000" dirty="0" smtClean="0">
                <a:latin typeface="Adana script Deco" pitchFamily="2" charset="0"/>
              </a:rPr>
            </a:br>
            <a:r>
              <a:rPr lang="ru-RU" sz="4000" dirty="0" smtClean="0">
                <a:latin typeface="Adana script Deco" pitchFamily="2" charset="0"/>
              </a:rPr>
              <a:t>                      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забор</a:t>
            </a:r>
            <a:r>
              <a:rPr lang="ru-RU" sz="4000" dirty="0" smtClean="0">
                <a:latin typeface="Adana script Deco" pitchFamily="2" charset="0"/>
              </a:rPr>
              <a:t/>
            </a:r>
            <a:br>
              <a:rPr lang="ru-RU" sz="4000" dirty="0" smtClean="0">
                <a:latin typeface="Adana script Deco" pitchFamily="2" charset="0"/>
              </a:rPr>
            </a:br>
            <a:r>
              <a:rPr lang="ru-RU" sz="4000" dirty="0" smtClean="0">
                <a:latin typeface="Adana script Deco" pitchFamily="2" charset="0"/>
              </a:rPr>
              <a:t/>
            </a:r>
            <a:br>
              <a:rPr lang="ru-RU" sz="4000" dirty="0" smtClean="0">
                <a:latin typeface="Adana script Deco" pitchFamily="2" charset="0"/>
              </a:rPr>
            </a:br>
            <a:r>
              <a:rPr lang="ru-RU" sz="4000" dirty="0" smtClean="0">
                <a:latin typeface="Adana script Deco" pitchFamily="2" charset="0"/>
              </a:rPr>
              <a:t>                    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улыбка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холодный ветерок</a:t>
            </a:r>
            <a:r>
              <a:rPr lang="ru-RU" sz="4000" dirty="0" smtClean="0">
                <a:latin typeface="Adana script Deco" pitchFamily="2" charset="0"/>
              </a:rPr>
              <a:t/>
            </a:r>
            <a:br>
              <a:rPr lang="ru-RU" sz="4000" dirty="0" smtClean="0">
                <a:latin typeface="Adana script Deco" pitchFamily="2" charset="0"/>
              </a:rPr>
            </a:br>
            <a:r>
              <a:rPr lang="ru-RU" sz="4000" dirty="0" smtClean="0">
                <a:latin typeface="Adana script Deco" pitchFamily="2" charset="0"/>
              </a:rPr>
              <a:t/>
            </a:r>
            <a:br>
              <a:rPr lang="ru-RU" sz="4000" dirty="0" smtClean="0">
                <a:latin typeface="Adana script Deco" pitchFamily="2" charset="0"/>
              </a:rPr>
            </a:br>
            <a:r>
              <a:rPr lang="ru-RU" sz="4000" b="1" dirty="0" smtClean="0">
                <a:latin typeface="Adana script Deco" pitchFamily="2" charset="0"/>
              </a:rPr>
              <a:t/>
            </a:r>
            <a:br>
              <a:rPr lang="ru-RU" sz="4000" b="1" dirty="0" smtClean="0">
                <a:latin typeface="Adana script Deco" pitchFamily="2" charset="0"/>
              </a:rPr>
            </a:br>
            <a:r>
              <a:rPr lang="ru-RU" sz="4000" dirty="0">
                <a:latin typeface="Adana script Deco" pitchFamily="2" charset="0"/>
              </a:rPr>
              <a:t/>
            </a:r>
            <a:br>
              <a:rPr lang="ru-RU" sz="4000" dirty="0">
                <a:latin typeface="Adana script Deco" pitchFamily="2" charset="0"/>
              </a:rPr>
            </a:br>
            <a:r>
              <a:rPr lang="ru-RU" sz="3200" dirty="0" smtClean="0">
                <a:latin typeface="Adana script Deco" pitchFamily="2" charset="0"/>
              </a:rPr>
              <a:t/>
            </a:r>
            <a:br>
              <a:rPr lang="ru-RU" sz="3200" dirty="0" smtClean="0">
                <a:latin typeface="Adana script Deco" pitchFamily="2" charset="0"/>
              </a:rPr>
            </a:br>
            <a:r>
              <a:rPr lang="ru-RU" sz="3200" dirty="0" smtClean="0">
                <a:latin typeface="Adana script Deco" pitchFamily="2" charset="0"/>
              </a:rPr>
              <a:t/>
            </a:r>
            <a:br>
              <a:rPr lang="ru-RU" sz="3200" dirty="0" smtClean="0">
                <a:latin typeface="Adana script Deco" pitchFamily="2" charset="0"/>
              </a:rPr>
            </a:br>
            <a:r>
              <a:rPr lang="ru-RU" sz="3200" dirty="0" smtClean="0">
                <a:latin typeface="Adana script Deco" pitchFamily="2" charset="0"/>
              </a:rPr>
              <a:t/>
            </a:r>
            <a:br>
              <a:rPr lang="ru-RU" sz="3200" dirty="0" smtClean="0">
                <a:latin typeface="Adana script Deco" pitchFamily="2" charset="0"/>
              </a:rPr>
            </a:br>
            <a:endParaRPr lang="ru-RU" sz="3200" dirty="0">
              <a:latin typeface="Adana script Deco" pitchFamily="2" charset="0"/>
            </a:endParaRPr>
          </a:p>
        </p:txBody>
      </p:sp>
      <p:pic>
        <p:nvPicPr>
          <p:cNvPr id="3" name="Рисунок 2" descr="4730730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CCFFCC">
                <a:tint val="45000"/>
                <a:satMod val="400000"/>
              </a:srgbClr>
            </a:duotone>
          </a:blip>
          <a:srcRect l="10471" t="21272" r="10471" b="15792"/>
          <a:stretch>
            <a:fillRect/>
          </a:stretch>
        </p:blipFill>
        <p:spPr>
          <a:xfrm>
            <a:off x="0" y="2780928"/>
            <a:ext cx="2448272" cy="2016224"/>
          </a:xfrm>
          <a:prstGeom prst="rect">
            <a:avLst/>
          </a:prstGeom>
        </p:spPr>
      </p:pic>
      <p:pic>
        <p:nvPicPr>
          <p:cNvPr id="4" name="Рисунок 3" descr="icon_5919_1.jpg"/>
          <p:cNvPicPr>
            <a:picLocks noChangeAspect="1"/>
          </p:cNvPicPr>
          <p:nvPr/>
        </p:nvPicPr>
        <p:blipFill>
          <a:blip r:embed="rId3" cstate="print"/>
          <a:srcRect l="10956"/>
          <a:stretch>
            <a:fillRect/>
          </a:stretch>
        </p:blipFill>
        <p:spPr>
          <a:xfrm>
            <a:off x="0" y="980728"/>
            <a:ext cx="2340868" cy="1752600"/>
          </a:xfrm>
          <a:prstGeom prst="rect">
            <a:avLst/>
          </a:prstGeom>
        </p:spPr>
      </p:pic>
      <p:sp>
        <p:nvSpPr>
          <p:cNvPr id="5" name="Арка 4"/>
          <p:cNvSpPr/>
          <p:nvPr/>
        </p:nvSpPr>
        <p:spPr>
          <a:xfrm>
            <a:off x="7452320" y="1628800"/>
            <a:ext cx="1440160" cy="720080"/>
          </a:xfrm>
          <a:prstGeom prst="blockArc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16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429000"/>
            <a:ext cx="1252728" cy="941832"/>
          </a:xfrm>
          <a:prstGeom prst="rect">
            <a:avLst/>
          </a:prstGeom>
        </p:spPr>
      </p:pic>
      <p:sp>
        <p:nvSpPr>
          <p:cNvPr id="7" name="Выгнутая вверх стрелка 6"/>
          <p:cNvSpPr/>
          <p:nvPr/>
        </p:nvSpPr>
        <p:spPr>
          <a:xfrm>
            <a:off x="7524328" y="5805264"/>
            <a:ext cx="1440160" cy="43204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 descr="img561 - копия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</a:blip>
          <a:srcRect l="-10205" r="42171" b="42728"/>
          <a:stretch>
            <a:fillRect/>
          </a:stretch>
        </p:blipFill>
        <p:spPr>
          <a:xfrm>
            <a:off x="7524328" y="3140968"/>
            <a:ext cx="1440160" cy="72008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9" name="Месяц 8"/>
          <p:cNvSpPr/>
          <p:nvPr/>
        </p:nvSpPr>
        <p:spPr>
          <a:xfrm rot="16200000">
            <a:off x="8161548" y="4303948"/>
            <a:ext cx="216024" cy="1202432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ЛИЛИЯ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445224"/>
            <a:ext cx="1168524" cy="119290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рка 1"/>
          <p:cNvSpPr/>
          <p:nvPr/>
        </p:nvSpPr>
        <p:spPr>
          <a:xfrm>
            <a:off x="395536" y="3140968"/>
            <a:ext cx="1440160" cy="720080"/>
          </a:xfrm>
          <a:prstGeom prst="blockArc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Месяц 4"/>
          <p:cNvSpPr/>
          <p:nvPr/>
        </p:nvSpPr>
        <p:spPr>
          <a:xfrm rot="16200000">
            <a:off x="4129100" y="2791780"/>
            <a:ext cx="216024" cy="1202432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5220072" y="2996952"/>
            <a:ext cx="1440160" cy="43204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Содержимое 11" descr="img561 - копия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573" b="42728"/>
          <a:stretch>
            <a:fillRect/>
          </a:stretch>
        </p:blipFill>
        <p:spPr>
          <a:xfrm>
            <a:off x="2051720" y="3068960"/>
            <a:ext cx="1150937" cy="8640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79712" y="2996952"/>
            <a:ext cx="1296144" cy="86409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60648"/>
            <a:ext cx="84014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Выполнить последовательность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движений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8vgAe1LpKx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2276872"/>
            <a:ext cx="1828800" cy="212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kaktu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5445224"/>
            <a:ext cx="931540" cy="1214239"/>
          </a:xfrm>
          <a:prstGeom prst="rect">
            <a:avLst/>
          </a:prstGeom>
        </p:spPr>
      </p:pic>
      <p:sp>
        <p:nvSpPr>
          <p:cNvPr id="12" name="Управляющая кнопка: возврат 11">
            <a:hlinkClick r:id="rId5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467544" y="4149080"/>
            <a:ext cx="7200800" cy="288032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b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3501008"/>
            <a:ext cx="1104900" cy="9715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692696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«Помоги астре»: произнесение звука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«песенки водички»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длительном выдохе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Выгнутая вверх стрелка 1"/>
          <p:cNvSpPr/>
          <p:nvPr/>
        </p:nvSpPr>
        <p:spPr>
          <a:xfrm>
            <a:off x="395536" y="3717032"/>
            <a:ext cx="1216152" cy="43204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0.00023 L 0.68941 0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lume04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402833"/>
            <a:ext cx="1168524" cy="12405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71800" y="548680"/>
            <a:ext cx="3552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Посвисти как: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29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3068960"/>
            <a:ext cx="2016224" cy="1636022"/>
          </a:xfrm>
          <a:prstGeom prst="rect">
            <a:avLst/>
          </a:prstGeom>
        </p:spPr>
      </p:pic>
      <p:pic>
        <p:nvPicPr>
          <p:cNvPr id="5" name="Рисунок 4" descr="ветер,листопад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522513"/>
            <a:ext cx="3258696" cy="2444022"/>
          </a:xfrm>
          <a:prstGeom prst="rect">
            <a:avLst/>
          </a:prstGeom>
        </p:spPr>
      </p:pic>
      <p:pic>
        <p:nvPicPr>
          <p:cNvPr id="9" name="Рисунок 8" descr="8vgAe1LpKx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2492896"/>
            <a:ext cx="1828800" cy="212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Выгнутая вверх стрелка 9"/>
          <p:cNvSpPr/>
          <p:nvPr/>
        </p:nvSpPr>
        <p:spPr>
          <a:xfrm>
            <a:off x="3779912" y="1628800"/>
            <a:ext cx="1440160" cy="43204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Управляющая кнопка: возврат 11">
            <a:hlinkClick r:id="rId6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95536" y="1556792"/>
            <a:ext cx="4546888" cy="851902"/>
            <a:chOff x="305160" y="3212976"/>
            <a:chExt cx="4546888" cy="85190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05160" y="3356992"/>
              <a:ext cx="217572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000" b="1" dirty="0" smtClean="0">
                  <a:ln>
                    <a:prstDash val="solid"/>
                  </a:ln>
                  <a:solidFill>
                    <a:srgbClr val="00B05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Слог АС</a:t>
              </a:r>
              <a:endParaRPr lang="ru-RU" sz="4000" b="1" dirty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2843808" y="3212976"/>
              <a:ext cx="720080" cy="6983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5" name="Выгнутая вверх стрелка 4"/>
            <p:cNvSpPr/>
            <p:nvPr/>
          </p:nvSpPr>
          <p:spPr>
            <a:xfrm>
              <a:off x="3635896" y="3429000"/>
              <a:ext cx="1216152" cy="432048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619672" y="2924944"/>
            <a:ext cx="54797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Произнеси </a:t>
            </a:r>
            <a:r>
              <a:rPr lang="ru-RU" sz="2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лог АС столько раз, сколько астр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растет на клумбе</a:t>
            </a:r>
            <a:endParaRPr lang="ru-RU" sz="2000" b="1" cap="none" spc="0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771800" y="3933056"/>
            <a:ext cx="5137348" cy="1080120"/>
            <a:chOff x="2051720" y="3861048"/>
            <a:chExt cx="5137348" cy="1080120"/>
          </a:xfrm>
        </p:grpSpPr>
        <p:pic>
          <p:nvPicPr>
            <p:cNvPr id="8" name="Рисунок 7" descr="b26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4168" y="3861048"/>
              <a:ext cx="1104900" cy="1080120"/>
            </a:xfrm>
            <a:prstGeom prst="rect">
              <a:avLst/>
            </a:prstGeom>
          </p:spPr>
        </p:pic>
        <p:pic>
          <p:nvPicPr>
            <p:cNvPr id="9" name="Рисунок 8" descr="b26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9952" y="3861048"/>
              <a:ext cx="1104900" cy="1080120"/>
            </a:xfrm>
            <a:prstGeom prst="rect">
              <a:avLst/>
            </a:prstGeom>
          </p:spPr>
        </p:pic>
        <p:pic>
          <p:nvPicPr>
            <p:cNvPr id="10" name="Рисунок 9" descr="b26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1720" y="3861048"/>
              <a:ext cx="1104900" cy="1080120"/>
            </a:xfrm>
            <a:prstGeom prst="rect">
              <a:avLst/>
            </a:prstGeom>
          </p:spPr>
        </p:pic>
      </p:grpSp>
      <p:pic>
        <p:nvPicPr>
          <p:cNvPr id="13" name="Рисунок 12" descr="kaktu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5373216"/>
            <a:ext cx="931540" cy="1214239"/>
          </a:xfrm>
          <a:prstGeom prst="rect">
            <a:avLst/>
          </a:prstGeom>
        </p:spPr>
      </p:pic>
      <p:sp>
        <p:nvSpPr>
          <p:cNvPr id="15" name="Управляющая кнопка: возврат 14">
            <a:hlinkClick r:id="rId4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b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933056"/>
            <a:ext cx="1104900" cy="10801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Произнесение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 опорой на схемы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39552" y="1916832"/>
            <a:ext cx="720080" cy="6983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91880" y="1988840"/>
            <a:ext cx="720080" cy="6983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56176" y="1988840"/>
            <a:ext cx="720080" cy="6983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077072"/>
            <a:ext cx="1082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Рисунок 11" descr="0w8EJeFkk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22680" r="24401"/>
          <a:stretch>
            <a:fillRect/>
          </a:stretch>
        </p:blipFill>
        <p:spPr>
          <a:xfrm>
            <a:off x="3851920" y="3140968"/>
            <a:ext cx="1296144" cy="1872208"/>
          </a:xfrm>
          <a:prstGeom prst="rect">
            <a:avLst/>
          </a:prstGeom>
        </p:spPr>
      </p:pic>
      <p:pic>
        <p:nvPicPr>
          <p:cNvPr id="17" name="Рисунок 16" descr="Pansy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5517232"/>
            <a:ext cx="930399" cy="1160140"/>
          </a:xfrm>
          <a:prstGeom prst="rect">
            <a:avLst/>
          </a:prstGeom>
        </p:spPr>
      </p:pic>
      <p:sp>
        <p:nvSpPr>
          <p:cNvPr id="15" name="Выгнутая вверх стрелка 14"/>
          <p:cNvSpPr/>
          <p:nvPr/>
        </p:nvSpPr>
        <p:spPr>
          <a:xfrm>
            <a:off x="6084168" y="4365104"/>
            <a:ext cx="1216152" cy="43204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2483768" y="4365104"/>
            <a:ext cx="1216152" cy="43204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>
            <a:off x="4283968" y="2276872"/>
            <a:ext cx="1216152" cy="43204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>
            <a:off x="6876256" y="2276872"/>
            <a:ext cx="1216152" cy="43204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>
            <a:off x="1331640" y="2132856"/>
            <a:ext cx="1216152" cy="432048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691680" y="4149080"/>
            <a:ext cx="720080" cy="6983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364088" y="4149080"/>
            <a:ext cx="720080" cy="6983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403648" y="6093296"/>
            <a:ext cx="44534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Ас, ас, ас –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нас ананас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возврат 24">
            <a:hlinkClick r:id="rId4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4022</TotalTime>
  <Words>340</Words>
  <Application>Microsoft Office PowerPoint</Application>
  <PresentationFormat>Экран (4:3)</PresentationFormat>
  <Paragraphs>81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  автоматизация звука [С] с использованием схем </vt:lpstr>
      <vt:lpstr>Слайд 2</vt:lpstr>
      <vt:lpstr>Слайд 3</vt:lpstr>
      <vt:lpstr>Повторение артикуляции звука С у зеркала с использованием опорных схем:                                  мостик за нижними                             зубами                                                 забор                                                улыбка                              холодный ветерок       </vt:lpstr>
      <vt:lpstr>Слайд 5</vt:lpstr>
      <vt:lpstr>Слайд 6</vt:lpstr>
      <vt:lpstr>Слайд 7</vt:lpstr>
      <vt:lpstr>Слайд 8</vt:lpstr>
      <vt:lpstr>Произнесение чистоговорок с опорой на схемы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Использованные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Пре6зентация  к </dc:title>
  <dc:creator>Рик</dc:creator>
  <cp:lastModifiedBy>Oxana</cp:lastModifiedBy>
  <cp:revision>278</cp:revision>
  <dcterms:created xsi:type="dcterms:W3CDTF">2012-02-25T16:29:09Z</dcterms:created>
  <dcterms:modified xsi:type="dcterms:W3CDTF">2015-11-29T08:37:36Z</dcterms:modified>
</cp:coreProperties>
</file>